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6" r:id="rId3"/>
    <p:sldId id="258" r:id="rId4"/>
    <p:sldId id="260" r:id="rId5"/>
    <p:sldId id="269" r:id="rId6"/>
    <p:sldId id="270" r:id="rId7"/>
    <p:sldId id="271" r:id="rId8"/>
    <p:sldId id="259" r:id="rId9"/>
    <p:sldId id="273" r:id="rId10"/>
    <p:sldId id="272" r:id="rId11"/>
    <p:sldId id="261" r:id="rId12"/>
    <p:sldId id="262" r:id="rId13"/>
    <p:sldId id="263" r:id="rId14"/>
    <p:sldId id="264" r:id="rId15"/>
    <p:sldId id="265" r:id="rId16"/>
  </p:sldIdLst>
  <p:sldSz cx="12192000" cy="6858000"/>
  <p:notesSz cx="6858000" cy="9144000"/>
  <p:defaultTextStyle>
    <a:defPPr>
      <a:defRPr lang="he-I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9" d="100"/>
          <a:sy n="79" d="100"/>
        </p:scale>
        <p:origin x="85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E7F473-BEA9-C236-3A72-B8755F354A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8F46612-BFF8-97E2-1A08-6B70FD6762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E60033-FEB4-BEDE-F893-2A3F584750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C27E8-10F0-47F6-9965-FF5CCF8E369E}" type="datetimeFigureOut">
              <a:rPr lang="he-IL" smtClean="0"/>
              <a:t>כ"ב/תמוז/תשפ"ד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C461C9-609B-9938-A63C-BC5378FC7B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6EBB68-C43C-EA89-7B4B-B68830CF7D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06A64-6F56-4794-B979-04165DF5A7E4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1980046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D4C62-41C3-23BB-9104-EA45A80D3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E588368-6A2C-9E37-6DE2-36209D76D9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9098A6-6567-9992-D328-0EEDA8E5E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C27E8-10F0-47F6-9965-FF5CCF8E369E}" type="datetimeFigureOut">
              <a:rPr lang="he-IL" smtClean="0"/>
              <a:t>כ"ב/תמוז/תשפ"ד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48BECE-7003-84F2-9317-2569EC6D5A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EB135D-003E-B73C-B197-E0CAB6CCB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06A64-6F56-4794-B979-04165DF5A7E4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5486907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C5638C2-8936-8945-7CF4-703CD1A2D9B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ACCDC10-E7BF-D504-2DCF-7B8D3B958F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050BE0-A127-E556-D1A1-367F54B7F0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C27E8-10F0-47F6-9965-FF5CCF8E369E}" type="datetimeFigureOut">
              <a:rPr lang="he-IL" smtClean="0"/>
              <a:t>כ"ב/תמוז/תשפ"ד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947847-8B81-A8AE-6E83-72472283C4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2E61D0-D04F-0AAB-492D-F4CC6001D6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06A64-6F56-4794-B979-04165DF5A7E4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0958629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32BA9F-3B6A-4A12-39AE-83ADBA5BB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77E34B-8462-80D0-5615-BD95AB3A6A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B7B2A6-AB5B-2D8C-1E3E-C286C13987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C27E8-10F0-47F6-9965-FF5CCF8E369E}" type="datetimeFigureOut">
              <a:rPr lang="he-IL" smtClean="0"/>
              <a:t>כ"ב/תמוז/תשפ"ד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7AA25F-16C0-1553-9BB3-98356254F3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06BBB2-9AF0-E63B-B233-3ADBA0E93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06A64-6F56-4794-B979-04165DF5A7E4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2623583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03BC95-A5B2-95BC-903C-D5F408AB99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A860B4-1F4C-B76F-7DBD-D6FD9666B3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97197B-EA5C-EC17-0E87-0123A2D6BA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C27E8-10F0-47F6-9965-FF5CCF8E369E}" type="datetimeFigureOut">
              <a:rPr lang="he-IL" smtClean="0"/>
              <a:t>כ"ב/תמוז/תשפ"ד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2C5360-E8EB-D84F-CC35-6D0D6285D1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5FC8C5-0596-B773-BB14-960B79B0D9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06A64-6F56-4794-B979-04165DF5A7E4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6727088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AECB3-21B7-288D-B545-3BE0AE462F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E6475F-4D3C-E32A-5841-B7F1DEBC02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75A3BA-9028-CC70-3DF8-54F4000DB5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2D7FDE-474B-D870-BC8E-2084D6525B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C27E8-10F0-47F6-9965-FF5CCF8E369E}" type="datetimeFigureOut">
              <a:rPr lang="he-IL" smtClean="0"/>
              <a:t>כ"ב/תמוז/תשפ"ד</a:t>
            </a:fld>
            <a:endParaRPr lang="he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C0A9E7-F2BC-5FAF-FABC-787301E9F5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8E4DD7-4D87-5C88-031C-D42D313D5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06A64-6F56-4794-B979-04165DF5A7E4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0692366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69CCF-7CEA-B9B7-3355-80972942EF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103AF8-3D0D-C2B2-917D-5A6822A8C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B0786D-AD8D-B02B-477C-22625C3FAB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8C9C567-4405-95A6-7BA1-BCEB9E176C5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903EDEC-C051-C773-985B-BDC60D01D4B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30CAC7F-D5CD-A727-11B4-8C14C6067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C27E8-10F0-47F6-9965-FF5CCF8E369E}" type="datetimeFigureOut">
              <a:rPr lang="he-IL" smtClean="0"/>
              <a:t>כ"ב/תמוז/תשפ"ד</a:t>
            </a:fld>
            <a:endParaRPr lang="he-I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2688742-FE5B-EF44-F984-326FBA4242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1BC06E9-FC12-A7CA-C960-192DFEAE0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06A64-6F56-4794-B979-04165DF5A7E4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3915896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B4AFED-A831-1982-5756-A838C4F53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FE26E99-AC88-EBFD-6CD0-F4CF62F1C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C27E8-10F0-47F6-9965-FF5CCF8E369E}" type="datetimeFigureOut">
              <a:rPr lang="he-IL" smtClean="0"/>
              <a:t>כ"ב/תמוז/תשפ"ד</a:t>
            </a:fld>
            <a:endParaRPr lang="he-I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069883-4246-C218-5B03-B6F8BFF45D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5E2CBB-0E6E-F405-A526-75D698503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06A64-6F56-4794-B979-04165DF5A7E4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2592879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2FD32CC-F700-E793-EA4F-153C64E452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C27E8-10F0-47F6-9965-FF5CCF8E369E}" type="datetimeFigureOut">
              <a:rPr lang="he-IL" smtClean="0"/>
              <a:t>כ"ב/תמוז/תשפ"ד</a:t>
            </a:fld>
            <a:endParaRPr lang="he-I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E80A8B5-226B-E0DD-985B-741AA7A5C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646CDF-3B9F-2350-DCE8-A1FEFA965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06A64-6F56-4794-B979-04165DF5A7E4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2196092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09D215-F506-8DED-2874-BFB6106DF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BB5F9-4CE2-C936-070D-EDC06D55E2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918EF7-7EA6-A09A-81FA-5BBCA46E2A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690F2D-949A-E260-F26B-D33D4F7A4E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C27E8-10F0-47F6-9965-FF5CCF8E369E}" type="datetimeFigureOut">
              <a:rPr lang="he-IL" smtClean="0"/>
              <a:t>כ"ב/תמוז/תשפ"ד</a:t>
            </a:fld>
            <a:endParaRPr lang="he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F400C7-2AFA-65E2-AC68-7C46762E8C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C2CE22-08BD-9016-9862-271BBF8EB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06A64-6F56-4794-B979-04165DF5A7E4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6574995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99BCA-D9A6-8552-2350-406AEB1EFA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6DEF07A-A688-0E4E-6CF4-811D8C1F0A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e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10B701-7C32-F728-7723-C9011FCA01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5E2BB4-4657-E552-8098-D8C91104C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C27E8-10F0-47F6-9965-FF5CCF8E369E}" type="datetimeFigureOut">
              <a:rPr lang="he-IL" smtClean="0"/>
              <a:t>כ"ב/תמוז/תשפ"ד</a:t>
            </a:fld>
            <a:endParaRPr lang="he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EB5F57-08DE-4EA6-1999-D36400C6F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2F9323-05F2-45F4-B5CC-FEBA075FB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06A64-6F56-4794-B979-04165DF5A7E4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8386694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42FA9A-BA2D-7103-DD16-2824D2307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608323-1FF1-6411-9DDD-6453A12608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2C060C-EC59-AAF9-A1DF-8457B4497B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26C27E8-10F0-47F6-9965-FF5CCF8E369E}" type="datetimeFigureOut">
              <a:rPr lang="he-IL" smtClean="0"/>
              <a:t>כ"ב/תמוז/תשפ"ד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64FEF9-9D72-326A-13CB-131E95C211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0147BF-A766-0AC5-CD76-56E9251792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9B06A64-6F56-4794-B979-04165DF5A7E4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565798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52A2C6D-4E4E-A318-0F74-F6F8053090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64605" y="23866"/>
            <a:ext cx="7262788" cy="1375735"/>
          </a:xfrm>
        </p:spPr>
        <p:txBody>
          <a:bodyPr>
            <a:normAutofit fontScale="90000"/>
          </a:bodyPr>
          <a:lstStyle/>
          <a:p>
            <a:pPr rtl="0"/>
            <a:r>
              <a:rPr lang="en-US" sz="3200" b="1" dirty="0">
                <a:solidFill>
                  <a:srgbClr val="0070C0"/>
                </a:solidFill>
              </a:rPr>
              <a:t>Course: Image Processing 31651</a:t>
            </a:r>
            <a:br>
              <a:rPr lang="en-US" sz="3200" b="1" dirty="0">
                <a:solidFill>
                  <a:srgbClr val="0070C0"/>
                </a:solidFill>
              </a:rPr>
            </a:br>
            <a:r>
              <a:rPr lang="en-US" sz="3200" b="1" dirty="0">
                <a:solidFill>
                  <a:srgbClr val="0070C0"/>
                </a:solidFill>
              </a:rPr>
              <a:t>Assignment #11</a:t>
            </a:r>
            <a:br>
              <a:rPr lang="en-US" sz="3200" b="1" dirty="0">
                <a:solidFill>
                  <a:srgbClr val="0070C0"/>
                </a:solidFill>
              </a:rPr>
            </a:br>
            <a:r>
              <a:rPr lang="en-US" sz="3200" b="1" dirty="0">
                <a:solidFill>
                  <a:srgbClr val="0070C0"/>
                </a:solidFill>
              </a:rPr>
              <a:t>Synthetic Image Creation (Part 1) – </a:t>
            </a:r>
            <a:r>
              <a:rPr lang="en-US" sz="3200" b="1" dirty="0">
                <a:solidFill>
                  <a:srgbClr val="FF0000"/>
                </a:solidFill>
              </a:rPr>
              <a:t>version 3</a:t>
            </a:r>
            <a:endParaRPr lang="he-IL" sz="3200" b="1" dirty="0">
              <a:solidFill>
                <a:srgbClr val="FF0000"/>
              </a:solidFill>
            </a:endParaRP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89040994-C98F-94F7-5C25-8286D3B11EAF}"/>
              </a:ext>
            </a:extLst>
          </p:cNvPr>
          <p:cNvSpPr txBox="1">
            <a:spLocks/>
          </p:cNvSpPr>
          <p:nvPr/>
        </p:nvSpPr>
        <p:spPr>
          <a:xfrm>
            <a:off x="11879094" y="67310"/>
            <a:ext cx="31290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he-IL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E5BF412-EFCF-4C51-A2DF-B419076696E3}" type="slidenum">
              <a:rPr lang="he-IL" sz="1600" smtClean="0"/>
              <a:pPr/>
              <a:t>1</a:t>
            </a:fld>
            <a:endParaRPr lang="he-IL" sz="1600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67320C74-0170-4209-911A-2E86279BDFC0}"/>
              </a:ext>
            </a:extLst>
          </p:cNvPr>
          <p:cNvGraphicFramePr>
            <a:graphicFrameLocks noGrp="1"/>
          </p:cNvGraphicFramePr>
          <p:nvPr/>
        </p:nvGraphicFramePr>
        <p:xfrm>
          <a:off x="505838" y="1443044"/>
          <a:ext cx="11373254" cy="5249585"/>
        </p:xfrm>
        <a:graphic>
          <a:graphicData uri="http://schemas.openxmlformats.org/drawingml/2006/table">
            <a:tbl>
              <a:tblPr rtl="1" firstRow="1" bandRow="1">
                <a:tableStyleId>{5940675A-B579-460E-94D1-54222C63F5DA}</a:tableStyleId>
              </a:tblPr>
              <a:tblGrid>
                <a:gridCol w="58392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526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454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359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9379">
                <a:tc>
                  <a:txBody>
                    <a:bodyPr/>
                    <a:lstStyle/>
                    <a:p>
                      <a:pPr algn="ctr" rtl="0"/>
                      <a:r>
                        <a:rPr lang="en-US" dirty="0"/>
                        <a:t>Photo of the student 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dirty="0"/>
                        <a:t>Shorten Name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dirty="0"/>
                        <a:t>ID (4 last digits)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57983">
                <a:tc>
                  <a:txBody>
                    <a:bodyPr/>
                    <a:lstStyle/>
                    <a:p>
                      <a:pPr algn="l" rtl="0"/>
                      <a:endParaRPr lang="en-US" dirty="0"/>
                    </a:p>
                    <a:p>
                      <a:pPr algn="l" rtl="0"/>
                      <a:endParaRPr lang="en-US" dirty="0"/>
                    </a:p>
                    <a:p>
                      <a:pPr algn="l" rtl="0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shienfeld</a:t>
                      </a:r>
                      <a:endParaRPr lang="he-IL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1950</a:t>
                      </a:r>
                      <a:endParaRPr lang="he-IL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dirty="0"/>
                        <a:t>Student #1</a:t>
                      </a:r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81328">
                <a:tc>
                  <a:txBody>
                    <a:bodyPr/>
                    <a:lstStyle/>
                    <a:p>
                      <a:pPr algn="l" rtl="0"/>
                      <a:endParaRPr lang="en-US" dirty="0"/>
                    </a:p>
                    <a:p>
                      <a:pPr algn="l" rtl="0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pony</a:t>
                      </a:r>
                      <a:endParaRPr lang="he-IL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2210</a:t>
                      </a:r>
                      <a:endParaRPr lang="he-IL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dirty="0"/>
                        <a:t>Student #2</a:t>
                      </a:r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30895">
                <a:tc>
                  <a:txBody>
                    <a:bodyPr/>
                    <a:lstStyle/>
                    <a:p>
                      <a:pPr algn="l" rtl="0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akimov</a:t>
                      </a:r>
                      <a:endParaRPr lang="he-IL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7939</a:t>
                      </a:r>
                      <a:endParaRPr lang="he-IL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dirty="0"/>
                        <a:t>Student #3</a:t>
                      </a:r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3" name="Picture 2" descr="A person standing on a stone wall with a bridge in the background&#10;&#10;Description automatically generated">
            <a:extLst>
              <a:ext uri="{FF2B5EF4-FFF2-40B4-BE49-F238E27FC236}">
                <a16:creationId xmlns:a16="http://schemas.microsoft.com/office/drawing/2014/main" id="{1C55FBCC-6426-67F2-B1C7-89B95DF322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86" t="15872" r="26900"/>
          <a:stretch/>
        </p:blipFill>
        <p:spPr>
          <a:xfrm>
            <a:off x="8260243" y="3236166"/>
            <a:ext cx="1642513" cy="1846851"/>
          </a:xfrm>
          <a:prstGeom prst="rect">
            <a:avLst/>
          </a:prstGeom>
        </p:spPr>
      </p:pic>
      <p:pic>
        <p:nvPicPr>
          <p:cNvPr id="8" name="Picture 7" descr="A person in a uniform&#10;&#10;Description automatically generated">
            <a:extLst>
              <a:ext uri="{FF2B5EF4-FFF2-40B4-BE49-F238E27FC236}">
                <a16:creationId xmlns:a16="http://schemas.microsoft.com/office/drawing/2014/main" id="{838ECAA4-F6D6-5E3A-5583-2F9291A3A1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4626893"/>
            <a:ext cx="1462391" cy="20657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EBBE035-C93B-E94B-34FB-B9C3495FD4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9" y="1608294"/>
            <a:ext cx="1550593" cy="2065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7710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1C952333-9AE4-BA7C-43F9-0567CFF8D13C}"/>
              </a:ext>
            </a:extLst>
          </p:cNvPr>
          <p:cNvSpPr txBox="1">
            <a:spLocks/>
          </p:cNvSpPr>
          <p:nvPr/>
        </p:nvSpPr>
        <p:spPr>
          <a:xfrm>
            <a:off x="11879094" y="67310"/>
            <a:ext cx="31290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he-IL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E5BF412-EFCF-4C51-A2DF-B419076696E3}" type="slidenum">
              <a:rPr lang="he-IL" sz="1600" smtClean="0"/>
              <a:pPr/>
              <a:t>10</a:t>
            </a:fld>
            <a:endParaRPr lang="he-IL" sz="1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805FB9-C987-8D39-D61C-E5606CB42CC4}"/>
              </a:ext>
            </a:extLst>
          </p:cNvPr>
          <p:cNvSpPr txBox="1"/>
          <p:nvPr/>
        </p:nvSpPr>
        <p:spPr>
          <a:xfrm>
            <a:off x="1893651" y="67310"/>
            <a:ext cx="8404698" cy="9885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defPPr>
              <a:defRPr lang="he-IL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2400" b="1" u="sng">
                <a:solidFill>
                  <a:srgbClr val="FF0000"/>
                </a:solidFill>
                <a:latin typeface="+mj-lt"/>
                <a:ea typeface="+mj-ea"/>
                <a:cs typeface="+mj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dirty="0">
                <a:solidFill>
                  <a:srgbClr val="0070C0"/>
                </a:solidFill>
              </a:rPr>
              <a:t>11.3 - For the specific test images (see 11.2) - relevant profiles and refer relevant lines of code to prove that specific test having specific rectangle were created as required – </a:t>
            </a:r>
            <a:r>
              <a:rPr lang="en-US" dirty="0">
                <a:solidFill>
                  <a:srgbClr val="00B050"/>
                </a:solidFill>
              </a:rPr>
              <a:t>part 2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55958DC-5FEB-516A-1C8A-FB2F1D5DD6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9632" y="1264805"/>
            <a:ext cx="2377596" cy="260843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E7A7C0C-F891-22E0-6448-6F4E5EA781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748" y="1050008"/>
            <a:ext cx="3890253" cy="3024434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215BEF2-7CEE-8A32-2A1F-60C3A42E6DFD}"/>
              </a:ext>
            </a:extLst>
          </p:cNvPr>
          <p:cNvCxnSpPr>
            <a:cxnSpLocks/>
          </p:cNvCxnSpPr>
          <p:nvPr/>
        </p:nvCxnSpPr>
        <p:spPr>
          <a:xfrm>
            <a:off x="1808957" y="1057283"/>
            <a:ext cx="698347" cy="299423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F2293D4E-E51B-3986-D7C6-059DD39D67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4228465"/>
            <a:ext cx="5715000" cy="2562225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B7E6913D-F357-C572-53C9-D5F3BF2D49CE}"/>
              </a:ext>
            </a:extLst>
          </p:cNvPr>
          <p:cNvSpPr/>
          <p:nvPr/>
        </p:nvSpPr>
        <p:spPr>
          <a:xfrm>
            <a:off x="1467228" y="899661"/>
            <a:ext cx="265889" cy="30069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c</a:t>
            </a:r>
            <a:endParaRPr lang="he-IL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FF279DD-7E0D-50E5-5A08-D146CAA95921}"/>
              </a:ext>
            </a:extLst>
          </p:cNvPr>
          <p:cNvSpPr/>
          <p:nvPr/>
        </p:nvSpPr>
        <p:spPr>
          <a:xfrm>
            <a:off x="7276289" y="3489054"/>
            <a:ext cx="4299626" cy="9885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For point c : ?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9738125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2A31D1A2-80A3-FA17-03AD-25730570B52B}"/>
              </a:ext>
            </a:extLst>
          </p:cNvPr>
          <p:cNvSpPr txBox="1">
            <a:spLocks/>
          </p:cNvSpPr>
          <p:nvPr/>
        </p:nvSpPr>
        <p:spPr>
          <a:xfrm>
            <a:off x="11879094" y="67310"/>
            <a:ext cx="31290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he-IL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E5BF412-EFCF-4C51-A2DF-B419076696E3}" type="slidenum">
              <a:rPr lang="he-IL" sz="1600" smtClean="0"/>
              <a:pPr/>
              <a:t>11</a:t>
            </a:fld>
            <a:endParaRPr lang="he-IL" sz="1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94C896C-8441-12CB-129B-47B6BB9274DA}"/>
              </a:ext>
            </a:extLst>
          </p:cNvPr>
          <p:cNvSpPr txBox="1"/>
          <p:nvPr/>
        </p:nvSpPr>
        <p:spPr>
          <a:xfrm>
            <a:off x="1660187" y="0"/>
            <a:ext cx="8871625" cy="6084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defPPr>
              <a:defRPr lang="he-IL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2400" b="1" u="sng">
                <a:solidFill>
                  <a:srgbClr val="FF0000"/>
                </a:solidFill>
                <a:latin typeface="+mj-lt"/>
                <a:ea typeface="+mj-ea"/>
                <a:cs typeface="+mj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dirty="0">
                <a:solidFill>
                  <a:srgbClr val="0070C0"/>
                </a:solidFill>
              </a:rPr>
              <a:t>11.4 - Code of the “main” function and set of intermediate images - </a:t>
            </a:r>
            <a:r>
              <a:rPr lang="en-US" dirty="0">
                <a:solidFill>
                  <a:srgbClr val="00B050"/>
                </a:solidFill>
              </a:rPr>
              <a:t>part 1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FA66066-C4FA-9F4F-8507-620DC71897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8425"/>
            <a:ext cx="8972550" cy="581977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6B6ABC6-93DD-18B6-E072-74BF62B69D33}"/>
              </a:ext>
            </a:extLst>
          </p:cNvPr>
          <p:cNvSpPr/>
          <p:nvPr/>
        </p:nvSpPr>
        <p:spPr>
          <a:xfrm>
            <a:off x="9001529" y="2247090"/>
            <a:ext cx="3060565" cy="148833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In addition – as mentioned before – the s2dpoint struct &amp; the validation process to prevent clipping in located at the header file </a:t>
            </a:r>
          </a:p>
        </p:txBody>
      </p:sp>
    </p:spTree>
    <p:extLst>
      <p:ext uri="{BB962C8B-B14F-4D97-AF65-F5344CB8AC3E}">
        <p14:creationId xmlns:p14="http://schemas.microsoft.com/office/powerpoint/2010/main" val="30064649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2A31D1A2-80A3-FA17-03AD-25730570B52B}"/>
              </a:ext>
            </a:extLst>
          </p:cNvPr>
          <p:cNvSpPr txBox="1">
            <a:spLocks/>
          </p:cNvSpPr>
          <p:nvPr/>
        </p:nvSpPr>
        <p:spPr>
          <a:xfrm>
            <a:off x="11879094" y="67310"/>
            <a:ext cx="31290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he-IL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E5BF412-EFCF-4C51-A2DF-B419076696E3}" type="slidenum">
              <a:rPr lang="he-IL" sz="1600" smtClean="0"/>
              <a:pPr/>
              <a:t>12</a:t>
            </a:fld>
            <a:endParaRPr lang="he-IL" sz="1600" dirty="0"/>
          </a:p>
        </p:txBody>
      </p:sp>
      <p:pic>
        <p:nvPicPr>
          <p:cNvPr id="3" name="Picture 2" descr="A white background with a black and grey square&#10;&#10;Description automatically generated with medium confidence">
            <a:extLst>
              <a:ext uri="{FF2B5EF4-FFF2-40B4-BE49-F238E27FC236}">
                <a16:creationId xmlns:a16="http://schemas.microsoft.com/office/drawing/2014/main" id="{5C40E831-B62A-38EC-6C3E-D9226A09DA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32" y="1225684"/>
            <a:ext cx="3048000" cy="22860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C066CDE-9C15-B903-F4EB-26311530413B}"/>
              </a:ext>
            </a:extLst>
          </p:cNvPr>
          <p:cNvSpPr txBox="1"/>
          <p:nvPr/>
        </p:nvSpPr>
        <p:spPr>
          <a:xfrm>
            <a:off x="1660187" y="0"/>
            <a:ext cx="8871625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defPPr>
              <a:defRPr lang="he-IL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2400" b="1" u="sng">
                <a:solidFill>
                  <a:srgbClr val="FF0000"/>
                </a:solidFill>
                <a:latin typeface="+mj-lt"/>
                <a:ea typeface="+mj-ea"/>
                <a:cs typeface="+mj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dirty="0">
                <a:solidFill>
                  <a:srgbClr val="0070C0"/>
                </a:solidFill>
              </a:rPr>
              <a:t>11.4 - Code of the “main” function and set of intermediate images - </a:t>
            </a:r>
            <a:r>
              <a:rPr lang="en-US" dirty="0">
                <a:solidFill>
                  <a:srgbClr val="00B050"/>
                </a:solidFill>
              </a:rPr>
              <a:t>part 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71A6090-6EDF-E6CE-456A-5B1B43EAC960}"/>
              </a:ext>
            </a:extLst>
          </p:cNvPr>
          <p:cNvSpPr/>
          <p:nvPr/>
        </p:nvSpPr>
        <p:spPr>
          <a:xfrm>
            <a:off x="1287293" y="365125"/>
            <a:ext cx="9792509" cy="76317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The set of the intermediate images – every new rectangle (6 total) will be numbered and its A and B1 coordinates &amp; their transparencies and gray levels – will be written next to the new image </a:t>
            </a:r>
            <a:endParaRPr lang="he-IL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26359CE-89BB-5590-79CA-0E687BC32FCB}"/>
                  </a:ext>
                </a:extLst>
              </p:cNvPr>
              <p:cNvSpPr txBox="1"/>
              <p:nvPr/>
            </p:nvSpPr>
            <p:spPr>
              <a:xfrm>
                <a:off x="116730" y="3609068"/>
                <a:ext cx="2256817" cy="1200329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he-IL"/>
                        <m:t>{</m:t>
                      </m:r>
                      <m:r>
                        <m:rPr>
                          <m:nor/>
                        </m:rPr>
                        <a:rPr lang="he-IL"/>
                        <m:t>0</m:t>
                      </m:r>
                      <m:r>
                        <m:rPr>
                          <m:nor/>
                        </m:rPr>
                        <a:rPr lang="he-IL"/>
                        <m:t>,</m:t>
                      </m:r>
                      <m:r>
                        <m:rPr>
                          <m:nor/>
                        </m:rPr>
                        <a:rPr lang="he-IL"/>
                        <m:t> </m:t>
                      </m:r>
                      <m:r>
                        <m:rPr>
                          <m:nor/>
                        </m:rPr>
                        <a:rPr lang="en-US" b="0" i="0" smtClean="0"/>
                        <m:t>239</m:t>
                      </m:r>
                      <m:r>
                        <m:rPr>
                          <m:nor/>
                        </m:rPr>
                        <a:rPr lang="he-IL"/>
                        <m:t>}</m:t>
                      </m:r>
                    </m:oMath>
                  </m:oMathPara>
                </a14:m>
                <a:endParaRPr lang="en-US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150</m:t>
                          </m:r>
                        </m:e>
                      </m:d>
                    </m:oMath>
                  </m:oMathPara>
                </a14:m>
                <a:endParaRPr lang="en-US" b="0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𝑡𝑟𝑎𝑛𝑠𝑝𝑎𝑟𝑎𝑛𝑐𝑦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50</m:t>
                      </m:r>
                    </m:oMath>
                  </m:oMathPara>
                </a14:m>
                <a:endParaRPr lang="en-US" b="0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𝑔𝑟𝑎𝑦𝑙𝑒𝑣𝑒𝑙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50</m:t>
                      </m:r>
                    </m:oMath>
                  </m:oMathPara>
                </a14:m>
                <a:endParaRPr lang="he-IL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26359CE-89BB-5590-79CA-0E687BC32F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730" y="3609068"/>
                <a:ext cx="2256817" cy="1200329"/>
              </a:xfrm>
              <a:prstGeom prst="rect">
                <a:avLst/>
              </a:prstGeom>
              <a:blipFill>
                <a:blip r:embed="rId3"/>
                <a:stretch>
                  <a:fillRect b="-3518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Oval 8">
            <a:extLst>
              <a:ext uri="{FF2B5EF4-FFF2-40B4-BE49-F238E27FC236}">
                <a16:creationId xmlns:a16="http://schemas.microsoft.com/office/drawing/2014/main" id="{F3AE7293-5BD1-CB1D-260E-17FE64780726}"/>
              </a:ext>
            </a:extLst>
          </p:cNvPr>
          <p:cNvSpPr/>
          <p:nvPr/>
        </p:nvSpPr>
        <p:spPr>
          <a:xfrm>
            <a:off x="583659" y="2052536"/>
            <a:ext cx="321013" cy="31614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1</a:t>
            </a:r>
            <a:endParaRPr lang="he-IL" dirty="0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CA7909F1-1939-6D51-E36C-7F4F85B4E5B4}"/>
              </a:ext>
            </a:extLst>
          </p:cNvPr>
          <p:cNvSpPr/>
          <p:nvPr/>
        </p:nvSpPr>
        <p:spPr>
          <a:xfrm>
            <a:off x="3297677" y="1989305"/>
            <a:ext cx="1128408" cy="69066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12" name="Picture 11" descr="A close-up of a grey square&#10;&#10;Description automatically generated">
            <a:extLst>
              <a:ext uri="{FF2B5EF4-FFF2-40B4-BE49-F238E27FC236}">
                <a16:creationId xmlns:a16="http://schemas.microsoft.com/office/drawing/2014/main" id="{9DD0906C-9659-921D-CF13-DE824D7620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1" y="1225684"/>
            <a:ext cx="3048000" cy="2286000"/>
          </a:xfrm>
          <a:prstGeom prst="rect">
            <a:avLst/>
          </a:prstGeom>
          <a:ln>
            <a:solidFill>
              <a:schemeClr val="accent1"/>
            </a:solidFill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FE7665B-22A8-3578-B668-0EF984FF2BE7}"/>
                  </a:ext>
                </a:extLst>
              </p:cNvPr>
              <p:cNvSpPr txBox="1"/>
              <p:nvPr/>
            </p:nvSpPr>
            <p:spPr>
              <a:xfrm>
                <a:off x="4944895" y="3594529"/>
                <a:ext cx="2357338" cy="1200329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he-IL"/>
                        <m:t>{</m:t>
                      </m:r>
                      <m:r>
                        <m:rPr>
                          <m:nor/>
                        </m:rPr>
                        <a:rPr lang="he-IL" b="0" i="0" smtClean="0"/>
                        <m:t>7</m:t>
                      </m:r>
                      <m:r>
                        <m:rPr>
                          <m:nor/>
                        </m:rPr>
                        <a:rPr lang="he-IL"/>
                        <m:t>0</m:t>
                      </m:r>
                      <m:r>
                        <m:rPr>
                          <m:nor/>
                        </m:rPr>
                        <a:rPr lang="he-IL"/>
                        <m:t>,</m:t>
                      </m:r>
                      <m:r>
                        <m:rPr>
                          <m:nor/>
                        </m:rPr>
                        <a:rPr lang="he-IL"/>
                        <m:t> </m:t>
                      </m:r>
                      <m:r>
                        <m:rPr>
                          <m:nor/>
                        </m:rPr>
                        <a:rPr lang="en-US" b="0" i="0" smtClean="0"/>
                        <m:t>170</m:t>
                      </m:r>
                      <m:r>
                        <m:rPr>
                          <m:nor/>
                        </m:rPr>
                        <a:rPr lang="he-IL"/>
                        <m:t>}</m:t>
                      </m:r>
                    </m:oMath>
                  </m:oMathPara>
                </a14:m>
                <a:endParaRPr lang="en-US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100</m:t>
                          </m:r>
                        </m:e>
                      </m:d>
                    </m:oMath>
                  </m:oMathPara>
                </a14:m>
                <a:endParaRPr lang="en-US" b="0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𝑡𝑟𝑎𝑛𝑠𝑝𝑎𝑟𝑎𝑛𝑐𝑦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100</m:t>
                      </m:r>
                    </m:oMath>
                  </m:oMathPara>
                </a14:m>
                <a:endParaRPr lang="en-US" b="0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𝑔𝑟𝑎𝑦𝑙𝑒𝑣𝑒𝑙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100</m:t>
                      </m:r>
                    </m:oMath>
                  </m:oMathPara>
                </a14:m>
                <a:endParaRPr lang="he-IL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FE7665B-22A8-3578-B668-0EF984FF2B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4895" y="3594529"/>
                <a:ext cx="2357338" cy="1200329"/>
              </a:xfrm>
              <a:prstGeom prst="rect">
                <a:avLst/>
              </a:prstGeom>
              <a:blipFill>
                <a:blip r:embed="rId5"/>
                <a:stretch>
                  <a:fillRect b="-3015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Oval 13">
            <a:extLst>
              <a:ext uri="{FF2B5EF4-FFF2-40B4-BE49-F238E27FC236}">
                <a16:creationId xmlns:a16="http://schemas.microsoft.com/office/drawing/2014/main" id="{02529FDF-5F8E-6138-8587-BA1E3145CAFD}"/>
              </a:ext>
            </a:extLst>
          </p:cNvPr>
          <p:cNvSpPr/>
          <p:nvPr/>
        </p:nvSpPr>
        <p:spPr>
          <a:xfrm>
            <a:off x="6073303" y="2368684"/>
            <a:ext cx="321013" cy="31614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2</a:t>
            </a:r>
            <a:endParaRPr lang="he-IL" dirty="0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7E9F8ECA-9158-D56A-8A6D-0C61966DA9F4}"/>
              </a:ext>
            </a:extLst>
          </p:cNvPr>
          <p:cNvSpPr/>
          <p:nvPr/>
        </p:nvSpPr>
        <p:spPr>
          <a:xfrm>
            <a:off x="7748082" y="2023352"/>
            <a:ext cx="1142999" cy="69066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17" name="Picture 16" descr="A group of squares on a white background&#10;&#10;Description automatically generated">
            <a:extLst>
              <a:ext uri="{FF2B5EF4-FFF2-40B4-BE49-F238E27FC236}">
                <a16:creationId xmlns:a16="http://schemas.microsoft.com/office/drawing/2014/main" id="{DF834A6B-D526-E142-5860-7DC5B4F0A6E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7270" y="1225684"/>
            <a:ext cx="3048000" cy="22860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8A99030F-B1A8-A845-E412-BFB6475CBFDC}"/>
              </a:ext>
            </a:extLst>
          </p:cNvPr>
          <p:cNvSpPr/>
          <p:nvPr/>
        </p:nvSpPr>
        <p:spPr>
          <a:xfrm>
            <a:off x="10486417" y="3036650"/>
            <a:ext cx="321013" cy="31614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3</a:t>
            </a:r>
            <a:endParaRPr lang="he-IL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D7FD7CD-DFC8-A438-B225-EFAE61A6D568}"/>
                  </a:ext>
                </a:extLst>
              </p:cNvPr>
              <p:cNvSpPr txBox="1"/>
              <p:nvPr/>
            </p:nvSpPr>
            <p:spPr>
              <a:xfrm>
                <a:off x="9717932" y="3594528"/>
                <a:ext cx="2357338" cy="1200329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he-IL"/>
                        <m:t>{</m:t>
                      </m:r>
                      <m:r>
                        <m:rPr>
                          <m:nor/>
                        </m:rPr>
                        <a:rPr lang="he-IL" b="0" i="1" smtClean="0"/>
                        <m:t>190</m:t>
                      </m:r>
                      <m:r>
                        <m:rPr>
                          <m:nor/>
                        </m:rPr>
                        <a:rPr lang="he-IL"/>
                        <m:t>,</m:t>
                      </m:r>
                      <m:r>
                        <m:rPr>
                          <m:nor/>
                        </m:rPr>
                        <a:rPr lang="he-IL"/>
                        <m:t> </m:t>
                      </m:r>
                      <m:r>
                        <m:rPr>
                          <m:nor/>
                        </m:rPr>
                        <a:rPr lang="en-US" b="0" i="0" smtClean="0"/>
                        <m:t>120</m:t>
                      </m:r>
                      <m:r>
                        <m:rPr>
                          <m:nor/>
                        </m:rPr>
                        <a:rPr lang="he-IL"/>
                        <m:t>}</m:t>
                      </m:r>
                    </m:oMath>
                  </m:oMathPara>
                </a14:m>
                <a:endParaRPr lang="en-US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319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lang="en-US" b="0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𝑡𝑟𝑎𝑛𝑠𝑝𝑎𝑟𝑎𝑛𝑐𝑦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150</m:t>
                      </m:r>
                    </m:oMath>
                  </m:oMathPara>
                </a14:m>
                <a:endParaRPr lang="en-US" b="0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𝑔𝑟𝑎𝑦𝑙𝑒𝑣𝑒𝑙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150</m:t>
                      </m:r>
                    </m:oMath>
                  </m:oMathPara>
                </a14:m>
                <a:endParaRPr lang="he-IL" dirty="0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D7FD7CD-DFC8-A438-B225-EFAE61A6D5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7932" y="3594528"/>
                <a:ext cx="2357338" cy="1200329"/>
              </a:xfrm>
              <a:prstGeom prst="rect">
                <a:avLst/>
              </a:prstGeom>
              <a:blipFill>
                <a:blip r:embed="rId7"/>
                <a:stretch>
                  <a:fillRect b="-3015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Rectangle 26">
            <a:extLst>
              <a:ext uri="{FF2B5EF4-FFF2-40B4-BE49-F238E27FC236}">
                <a16:creationId xmlns:a16="http://schemas.microsoft.com/office/drawing/2014/main" id="{CC747FAA-5BAD-532E-DAF5-4294D0F3F5B2}"/>
              </a:ext>
            </a:extLst>
          </p:cNvPr>
          <p:cNvSpPr/>
          <p:nvPr/>
        </p:nvSpPr>
        <p:spPr>
          <a:xfrm>
            <a:off x="9387191" y="5476672"/>
            <a:ext cx="2804809" cy="77821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Continue in the next slide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738642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2A31D1A2-80A3-FA17-03AD-25730570B52B}"/>
              </a:ext>
            </a:extLst>
          </p:cNvPr>
          <p:cNvSpPr txBox="1">
            <a:spLocks/>
          </p:cNvSpPr>
          <p:nvPr/>
        </p:nvSpPr>
        <p:spPr>
          <a:xfrm>
            <a:off x="11879094" y="67310"/>
            <a:ext cx="31290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he-IL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E5BF412-EFCF-4C51-A2DF-B419076696E3}" type="slidenum">
              <a:rPr lang="he-IL" sz="1600" smtClean="0"/>
              <a:pPr/>
              <a:t>13</a:t>
            </a:fld>
            <a:endParaRPr lang="he-IL" sz="1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6BB5113-99DE-5010-66D3-0FF4B3A7BADC}"/>
              </a:ext>
            </a:extLst>
          </p:cNvPr>
          <p:cNvSpPr txBox="1"/>
          <p:nvPr/>
        </p:nvSpPr>
        <p:spPr>
          <a:xfrm>
            <a:off x="1660187" y="0"/>
            <a:ext cx="8871625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defPPr>
              <a:defRPr lang="he-IL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2400" b="1" u="sng">
                <a:solidFill>
                  <a:srgbClr val="FF0000"/>
                </a:solidFill>
                <a:latin typeface="+mj-lt"/>
                <a:ea typeface="+mj-ea"/>
                <a:cs typeface="+mj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dirty="0">
                <a:solidFill>
                  <a:srgbClr val="0070C0"/>
                </a:solidFill>
              </a:rPr>
              <a:t>11.4 - Code of the “main” function and set of intermediate images - </a:t>
            </a:r>
            <a:r>
              <a:rPr lang="en-US" dirty="0">
                <a:solidFill>
                  <a:srgbClr val="00B050"/>
                </a:solidFill>
              </a:rPr>
              <a:t>part 3</a:t>
            </a:r>
          </a:p>
        </p:txBody>
      </p:sp>
      <p:pic>
        <p:nvPicPr>
          <p:cNvPr id="5" name="Picture 4" descr="A black and grey squares&#10;&#10;Description automatically generated">
            <a:extLst>
              <a:ext uri="{FF2B5EF4-FFF2-40B4-BE49-F238E27FC236}">
                <a16:creationId xmlns:a16="http://schemas.microsoft.com/office/drawing/2014/main" id="{6A9B747E-629E-ECF3-58D3-3E030A06A5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507" y="1293777"/>
            <a:ext cx="3048000" cy="2286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625FF207-4E2B-DD19-6B67-CDA0ECD71564}"/>
              </a:ext>
            </a:extLst>
          </p:cNvPr>
          <p:cNvSpPr/>
          <p:nvPr/>
        </p:nvSpPr>
        <p:spPr>
          <a:xfrm>
            <a:off x="0" y="2091445"/>
            <a:ext cx="1142999" cy="69066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3FD67DE-B031-AFFA-83F4-66548411ACF3}"/>
              </a:ext>
            </a:extLst>
          </p:cNvPr>
          <p:cNvSpPr/>
          <p:nvPr/>
        </p:nvSpPr>
        <p:spPr>
          <a:xfrm>
            <a:off x="1287293" y="365125"/>
            <a:ext cx="9792509" cy="76317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The set of the intermediate images – every new rectangle (6 total) will be numbered and its A and B1 coordinates &amp; their transparencies and gray levels – will be written next to the new image </a:t>
            </a:r>
            <a:endParaRPr lang="he-IL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6D45913-98D3-7428-395B-30C6D25DBA75}"/>
                  </a:ext>
                </a:extLst>
              </p:cNvPr>
              <p:cNvSpPr txBox="1"/>
              <p:nvPr/>
            </p:nvSpPr>
            <p:spPr>
              <a:xfrm>
                <a:off x="1660187" y="3745254"/>
                <a:ext cx="2256817" cy="1200329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he-IL"/>
                        <m:t>{</m:t>
                      </m:r>
                      <m:r>
                        <m:rPr>
                          <m:nor/>
                        </m:rPr>
                        <a:rPr lang="he-IL" b="0" i="0" smtClean="0"/>
                        <m:t>10</m:t>
                      </m:r>
                      <m:r>
                        <m:rPr>
                          <m:nor/>
                        </m:rPr>
                        <a:rPr lang="he-IL"/>
                        <m:t>0</m:t>
                      </m:r>
                      <m:r>
                        <m:rPr>
                          <m:nor/>
                        </m:rPr>
                        <a:rPr lang="he-IL"/>
                        <m:t>,</m:t>
                      </m:r>
                      <m:r>
                        <m:rPr>
                          <m:nor/>
                        </m:rPr>
                        <a:rPr lang="he-IL"/>
                        <m:t> </m:t>
                      </m:r>
                      <m:r>
                        <m:rPr>
                          <m:nor/>
                        </m:rPr>
                        <a:rPr lang="en-US" b="0" i="0" smtClean="0"/>
                        <m:t>220</m:t>
                      </m:r>
                      <m:r>
                        <m:rPr>
                          <m:nor/>
                        </m:rPr>
                        <a:rPr lang="he-IL"/>
                        <m:t>}</m:t>
                      </m:r>
                    </m:oMath>
                  </m:oMathPara>
                </a14:m>
                <a:endParaRPr lang="en-US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300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200</m:t>
                          </m:r>
                        </m:e>
                      </m:d>
                    </m:oMath>
                  </m:oMathPara>
                </a14:m>
                <a:endParaRPr lang="en-US" b="0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𝑡𝑟𝑎𝑛𝑠𝑝𝑎𝑟𝑎𝑛𝑐𝑦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20</m:t>
                      </m:r>
                    </m:oMath>
                  </m:oMathPara>
                </a14:m>
                <a:endParaRPr lang="en-US" b="0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𝑔𝑟𝑎𝑦𝑙𝑒𝑣𝑒𝑙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20</m:t>
                      </m:r>
                    </m:oMath>
                  </m:oMathPara>
                </a14:m>
                <a:endParaRPr lang="he-IL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6D45913-98D3-7428-395B-30C6D25DBA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0187" y="3745254"/>
                <a:ext cx="2256817" cy="1200329"/>
              </a:xfrm>
              <a:prstGeom prst="rect">
                <a:avLst/>
              </a:prstGeom>
              <a:blipFill>
                <a:blip r:embed="rId3"/>
                <a:stretch>
                  <a:fillRect b="-3518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Arrow: Right 8">
            <a:extLst>
              <a:ext uri="{FF2B5EF4-FFF2-40B4-BE49-F238E27FC236}">
                <a16:creationId xmlns:a16="http://schemas.microsoft.com/office/drawing/2014/main" id="{2BF38669-154C-F20F-FCAE-C9A7593AA8AF}"/>
              </a:ext>
            </a:extLst>
          </p:cNvPr>
          <p:cNvSpPr/>
          <p:nvPr/>
        </p:nvSpPr>
        <p:spPr>
          <a:xfrm>
            <a:off x="4442298" y="2091445"/>
            <a:ext cx="1142999" cy="69066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11" name="Picture 10" descr="A group of squares and rectangles&#10;&#10;Description automatically generated">
            <a:extLst>
              <a:ext uri="{FF2B5EF4-FFF2-40B4-BE49-F238E27FC236}">
                <a16:creationId xmlns:a16="http://schemas.microsoft.com/office/drawing/2014/main" id="{76E2DF1A-753D-5CDE-C09B-3525B81671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6088" y="1293777"/>
            <a:ext cx="3048000" cy="2286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Arrow: Bent 12">
            <a:extLst>
              <a:ext uri="{FF2B5EF4-FFF2-40B4-BE49-F238E27FC236}">
                <a16:creationId xmlns:a16="http://schemas.microsoft.com/office/drawing/2014/main" id="{17B3B377-3072-A508-9DE1-B027D199176B}"/>
              </a:ext>
            </a:extLst>
          </p:cNvPr>
          <p:cNvSpPr/>
          <p:nvPr/>
        </p:nvSpPr>
        <p:spPr>
          <a:xfrm rot="5400000">
            <a:off x="9499485" y="1747297"/>
            <a:ext cx="1098367" cy="1873387"/>
          </a:xfrm>
          <a:prstGeom prst="ben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>
              <a:solidFill>
                <a:schemeClr val="tx1"/>
              </a:solidFill>
            </a:endParaRPr>
          </a:p>
        </p:txBody>
      </p:sp>
      <p:pic>
        <p:nvPicPr>
          <p:cNvPr id="15" name="Picture 14" descr="A black and white image of different squares&#10;&#10;Description automatically generated">
            <a:extLst>
              <a:ext uri="{FF2B5EF4-FFF2-40B4-BE49-F238E27FC236}">
                <a16:creationId xmlns:a16="http://schemas.microsoft.com/office/drawing/2014/main" id="{4883F82D-088B-A52B-F9F9-3F6717DD72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9837" y="3288944"/>
            <a:ext cx="3048000" cy="2286000"/>
          </a:xfrm>
          <a:prstGeom prst="rect">
            <a:avLst/>
          </a:prstGeom>
          <a:ln>
            <a:solidFill>
              <a:schemeClr val="tx1"/>
            </a:solidFill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7A27931-C9FE-B920-421B-E3365FAE95DF}"/>
                  </a:ext>
                </a:extLst>
              </p:cNvPr>
              <p:cNvSpPr txBox="1"/>
              <p:nvPr/>
            </p:nvSpPr>
            <p:spPr>
              <a:xfrm>
                <a:off x="5981297" y="3745254"/>
                <a:ext cx="2293701" cy="1200329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he-IL"/>
                        <m:t>{</m:t>
                      </m:r>
                      <m:r>
                        <m:rPr>
                          <m:nor/>
                        </m:rPr>
                        <a:rPr lang="he-IL" b="0" i="0" smtClean="0"/>
                        <m:t>20</m:t>
                      </m:r>
                      <m:r>
                        <m:rPr>
                          <m:nor/>
                        </m:rPr>
                        <a:rPr lang="he-IL"/>
                        <m:t>0</m:t>
                      </m:r>
                      <m:r>
                        <m:rPr>
                          <m:nor/>
                        </m:rPr>
                        <a:rPr lang="he-IL"/>
                        <m:t>,</m:t>
                      </m:r>
                      <m:r>
                        <m:rPr>
                          <m:nor/>
                        </m:rPr>
                        <a:rPr lang="he-IL"/>
                        <m:t> </m:t>
                      </m:r>
                      <m:r>
                        <m:rPr>
                          <m:nor/>
                        </m:rPr>
                        <a:rPr lang="en-US" b="0" i="0" smtClean="0"/>
                        <m:t>230</m:t>
                      </m:r>
                      <m:r>
                        <m:rPr>
                          <m:nor/>
                        </m:rPr>
                        <a:rPr lang="he-IL"/>
                        <m:t>}</m:t>
                      </m:r>
                    </m:oMath>
                  </m:oMathPara>
                </a14:m>
                <a:endParaRPr lang="en-US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315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210</m:t>
                          </m:r>
                        </m:e>
                      </m:d>
                    </m:oMath>
                  </m:oMathPara>
                </a14:m>
                <a:endParaRPr lang="en-US" b="0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𝑡𝑟𝑎𝑛𝑠𝑝𝑎𝑟𝑎𝑛𝑐𝑦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150</m:t>
                      </m:r>
                    </m:oMath>
                  </m:oMathPara>
                </a14:m>
                <a:endParaRPr lang="en-US" b="0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𝑔𝑟𝑎𝑦𝑙𝑒𝑣𝑒𝑙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150</m:t>
                      </m:r>
                    </m:oMath>
                  </m:oMathPara>
                </a14:m>
                <a:endParaRPr lang="he-IL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7A27931-C9FE-B920-421B-E3365FAE95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1297" y="3745254"/>
                <a:ext cx="2293701" cy="1200329"/>
              </a:xfrm>
              <a:prstGeom prst="rect">
                <a:avLst/>
              </a:prstGeom>
              <a:blipFill>
                <a:blip r:embed="rId6"/>
                <a:stretch>
                  <a:fillRect b="-3518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D00AD54-1C3F-6822-5804-091D8E4A0587}"/>
                  </a:ext>
                </a:extLst>
              </p:cNvPr>
              <p:cNvSpPr txBox="1"/>
              <p:nvPr/>
            </p:nvSpPr>
            <p:spPr>
              <a:xfrm>
                <a:off x="9585393" y="5642254"/>
                <a:ext cx="2293701" cy="1200329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he-IL"/>
                        <m:t>{</m:t>
                      </m:r>
                      <m:r>
                        <m:rPr>
                          <m:nor/>
                        </m:rPr>
                        <a:rPr lang="he-IL" b="0" i="0" smtClean="0"/>
                        <m:t>21</m:t>
                      </m:r>
                      <m:r>
                        <m:rPr>
                          <m:nor/>
                        </m:rPr>
                        <a:rPr lang="he-IL"/>
                        <m:t>0</m:t>
                      </m:r>
                      <m:r>
                        <m:rPr>
                          <m:nor/>
                        </m:rPr>
                        <a:rPr lang="he-IL"/>
                        <m:t>,</m:t>
                      </m:r>
                      <m:r>
                        <m:rPr>
                          <m:nor/>
                        </m:rPr>
                        <a:rPr lang="he-IL"/>
                        <m:t> </m:t>
                      </m:r>
                      <m:r>
                        <m:rPr>
                          <m:nor/>
                        </m:rPr>
                        <a:rPr lang="en-US" b="0" i="0" smtClean="0"/>
                        <m:t>238</m:t>
                      </m:r>
                      <m:r>
                        <m:rPr>
                          <m:nor/>
                        </m:rPr>
                        <a:rPr lang="he-IL"/>
                        <m:t>}</m:t>
                      </m:r>
                    </m:oMath>
                  </m:oMathPara>
                </a14:m>
                <a:endParaRPr lang="en-US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290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195</m:t>
                          </m:r>
                        </m:e>
                      </m:d>
                    </m:oMath>
                  </m:oMathPara>
                </a14:m>
                <a:endParaRPr lang="en-US" b="0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𝑡𝑟𝑎𝑛𝑠𝑝𝑎𝑟𝑎𝑛𝑐𝑦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100</m:t>
                      </m:r>
                    </m:oMath>
                  </m:oMathPara>
                </a14:m>
                <a:endParaRPr lang="en-US" b="0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𝑔𝑟𝑎𝑦𝑙𝑒𝑣𝑒𝑙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100</m:t>
                      </m:r>
                    </m:oMath>
                  </m:oMathPara>
                </a14:m>
                <a:endParaRPr lang="he-IL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D00AD54-1C3F-6822-5804-091D8E4A05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85393" y="5642254"/>
                <a:ext cx="2293701" cy="1200329"/>
              </a:xfrm>
              <a:prstGeom prst="rect">
                <a:avLst/>
              </a:prstGeom>
              <a:blipFill>
                <a:blip r:embed="rId7"/>
                <a:stretch>
                  <a:fillRect b="-3535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Oval 17">
            <a:extLst>
              <a:ext uri="{FF2B5EF4-FFF2-40B4-BE49-F238E27FC236}">
                <a16:creationId xmlns:a16="http://schemas.microsoft.com/office/drawing/2014/main" id="{94B1183B-51CA-BE82-5F74-C81112EA5DF4}"/>
              </a:ext>
            </a:extLst>
          </p:cNvPr>
          <p:cNvSpPr/>
          <p:nvPr/>
        </p:nvSpPr>
        <p:spPr>
          <a:xfrm>
            <a:off x="3756497" y="1734400"/>
            <a:ext cx="321013" cy="31614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4</a:t>
            </a:r>
            <a:endParaRPr lang="he-IL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2D1EB54E-56C6-85D5-787A-D34FA77315F2}"/>
              </a:ext>
            </a:extLst>
          </p:cNvPr>
          <p:cNvSpPr/>
          <p:nvPr/>
        </p:nvSpPr>
        <p:spPr>
          <a:xfrm>
            <a:off x="7200088" y="1157331"/>
            <a:ext cx="321013" cy="31614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5</a:t>
            </a:r>
            <a:endParaRPr lang="he-IL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4A7152D-0C84-B4B0-CD71-B7B7F743BF4C}"/>
              </a:ext>
            </a:extLst>
          </p:cNvPr>
          <p:cNvSpPr/>
          <p:nvPr/>
        </p:nvSpPr>
        <p:spPr>
          <a:xfrm>
            <a:off x="11558081" y="3764710"/>
            <a:ext cx="321013" cy="31614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6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7157695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2A31D1A2-80A3-FA17-03AD-25730570B52B}"/>
              </a:ext>
            </a:extLst>
          </p:cNvPr>
          <p:cNvSpPr txBox="1">
            <a:spLocks/>
          </p:cNvSpPr>
          <p:nvPr/>
        </p:nvSpPr>
        <p:spPr>
          <a:xfrm>
            <a:off x="11879094" y="67310"/>
            <a:ext cx="31290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he-IL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E5BF412-EFCF-4C51-A2DF-B419076696E3}" type="slidenum">
              <a:rPr lang="he-IL" sz="1600" smtClean="0"/>
              <a:pPr/>
              <a:t>14</a:t>
            </a:fld>
            <a:endParaRPr lang="he-IL" sz="1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F11CD8E-58ED-1D08-4C23-F0510B0DF438}"/>
              </a:ext>
            </a:extLst>
          </p:cNvPr>
          <p:cNvSpPr txBox="1"/>
          <p:nvPr/>
        </p:nvSpPr>
        <p:spPr>
          <a:xfrm>
            <a:off x="1660187" y="0"/>
            <a:ext cx="8871625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defPPr>
              <a:defRPr lang="he-IL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2400" b="1" u="sng">
                <a:solidFill>
                  <a:srgbClr val="FF0000"/>
                </a:solidFill>
                <a:latin typeface="+mj-lt"/>
                <a:ea typeface="+mj-ea"/>
                <a:cs typeface="+mj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dirty="0">
                <a:solidFill>
                  <a:srgbClr val="0070C0"/>
                </a:solidFill>
              </a:rPr>
              <a:t>11.4 - Code of the “main” function and set of intermediate images - </a:t>
            </a:r>
            <a:r>
              <a:rPr lang="en-US" dirty="0">
                <a:solidFill>
                  <a:srgbClr val="00B050"/>
                </a:solidFill>
              </a:rPr>
              <a:t>part 4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40FA47A-4259-95BF-529C-36ED2AE0141C}"/>
              </a:ext>
            </a:extLst>
          </p:cNvPr>
          <p:cNvSpPr/>
          <p:nvPr/>
        </p:nvSpPr>
        <p:spPr>
          <a:xfrm>
            <a:off x="4135876" y="761409"/>
            <a:ext cx="3920246" cy="42801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The final form – all 6 rectangles – is:</a:t>
            </a:r>
            <a:endParaRPr lang="he-IL" dirty="0"/>
          </a:p>
        </p:txBody>
      </p:sp>
      <p:pic>
        <p:nvPicPr>
          <p:cNvPr id="5" name="Picture 4" descr="A black and white image of different squares&#10;&#10;Description automatically generated">
            <a:extLst>
              <a:ext uri="{FF2B5EF4-FFF2-40B4-BE49-F238E27FC236}">
                <a16:creationId xmlns:a16="http://schemas.microsoft.com/office/drawing/2014/main" id="{90B14EA1-7D98-9B4C-BC90-EEA2CE29E6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4697" y="1537965"/>
            <a:ext cx="4382605" cy="328695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258697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2A31D1A2-80A3-FA17-03AD-25730570B52B}"/>
              </a:ext>
            </a:extLst>
          </p:cNvPr>
          <p:cNvSpPr txBox="1">
            <a:spLocks/>
          </p:cNvSpPr>
          <p:nvPr/>
        </p:nvSpPr>
        <p:spPr>
          <a:xfrm>
            <a:off x="11751013" y="67310"/>
            <a:ext cx="4409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he-IL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E5BF412-EFCF-4C51-A2DF-B419076696E3}" type="slidenum">
              <a:rPr lang="he-IL" sz="1600" smtClean="0"/>
              <a:pPr/>
              <a:t>15</a:t>
            </a:fld>
            <a:endParaRPr lang="he-IL" sz="1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39E185B-0A6F-A848-4DF1-8827CFC0E2D9}"/>
              </a:ext>
            </a:extLst>
          </p:cNvPr>
          <p:cNvSpPr txBox="1"/>
          <p:nvPr/>
        </p:nvSpPr>
        <p:spPr>
          <a:xfrm>
            <a:off x="4105071" y="0"/>
            <a:ext cx="3981857" cy="4324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he-IL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2400" b="1" u="sng">
                <a:solidFill>
                  <a:srgbClr val="FF0000"/>
                </a:solidFill>
                <a:latin typeface="+mj-lt"/>
                <a:ea typeface="+mj-ea"/>
                <a:cs typeface="+mj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dirty="0">
                <a:solidFill>
                  <a:srgbClr val="0070C0"/>
                </a:solidFill>
              </a:rPr>
              <a:t>11.5 – what did we learned?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6443B0-E69A-B0AC-FD64-9BB54913135F}"/>
              </a:ext>
            </a:extLst>
          </p:cNvPr>
          <p:cNvSpPr txBox="1"/>
          <p:nvPr/>
        </p:nvSpPr>
        <p:spPr>
          <a:xfrm>
            <a:off x="3046378" y="904832"/>
            <a:ext cx="6099242" cy="1200329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342900" indent="-342900" algn="l" rtl="0">
              <a:buFont typeface="+mj-lt"/>
              <a:buAutoNum type="arabicPeriod"/>
            </a:pPr>
            <a:r>
              <a:rPr lang="en-US" dirty="0"/>
              <a:t>We learned how to use the bmp viewer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How overlapping creates different shades from the original and how its calculated</a:t>
            </a:r>
          </a:p>
          <a:p>
            <a:pPr marL="342900" indent="-342900" algn="l" rtl="0">
              <a:buFont typeface="+mj-lt"/>
              <a:buAutoNum type="arabicPeriod"/>
            </a:pPr>
            <a:r>
              <a:rPr lang="en-US" dirty="0"/>
              <a:t>How to avoid clipping using smart solutions </a:t>
            </a:r>
          </a:p>
        </p:txBody>
      </p:sp>
    </p:spTree>
    <p:extLst>
      <p:ext uri="{BB962C8B-B14F-4D97-AF65-F5344CB8AC3E}">
        <p14:creationId xmlns:p14="http://schemas.microsoft.com/office/powerpoint/2010/main" val="36029580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2A31D1A2-80A3-FA17-03AD-25730570B52B}"/>
              </a:ext>
            </a:extLst>
          </p:cNvPr>
          <p:cNvSpPr txBox="1">
            <a:spLocks/>
          </p:cNvSpPr>
          <p:nvPr/>
        </p:nvSpPr>
        <p:spPr>
          <a:xfrm>
            <a:off x="11879094" y="67310"/>
            <a:ext cx="31290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he-IL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E5BF412-EFCF-4C51-A2DF-B419076696E3}" type="slidenum">
              <a:rPr lang="he-IL" sz="1600" smtClean="0"/>
              <a:pPr/>
              <a:t>2</a:t>
            </a:fld>
            <a:endParaRPr lang="he-IL" sz="1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F5C67F2-97A4-2650-AA26-B1DDFEB0A4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9484" y="160037"/>
            <a:ext cx="9253031" cy="6094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9491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2A31D1A2-80A3-FA17-03AD-25730570B52B}"/>
              </a:ext>
            </a:extLst>
          </p:cNvPr>
          <p:cNvSpPr txBox="1">
            <a:spLocks/>
          </p:cNvSpPr>
          <p:nvPr/>
        </p:nvSpPr>
        <p:spPr>
          <a:xfrm>
            <a:off x="11879094" y="67310"/>
            <a:ext cx="31290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he-IL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E5BF412-EFCF-4C51-A2DF-B419076696E3}" type="slidenum">
              <a:rPr lang="he-IL" sz="1600" smtClean="0"/>
              <a:pPr/>
              <a:t>3</a:t>
            </a:fld>
            <a:endParaRPr lang="he-IL" sz="1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6C379A9-8272-DF33-335D-37FA5D5F711C}"/>
              </a:ext>
            </a:extLst>
          </p:cNvPr>
          <p:cNvSpPr txBox="1"/>
          <p:nvPr/>
        </p:nvSpPr>
        <p:spPr>
          <a:xfrm>
            <a:off x="2464341" y="67310"/>
            <a:ext cx="7263318" cy="5436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he-IL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2400" b="1" u="sng">
                <a:solidFill>
                  <a:srgbClr val="FF0000"/>
                </a:solidFill>
                <a:latin typeface="+mj-lt"/>
                <a:ea typeface="+mj-ea"/>
                <a:cs typeface="+mj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dirty="0">
                <a:solidFill>
                  <a:srgbClr val="0070C0"/>
                </a:solidFill>
              </a:rPr>
              <a:t>11.1 - Code of the function “AddGrayRectangle”</a:t>
            </a:r>
            <a:endParaRPr lang="en-US" dirty="0">
              <a:solidFill>
                <a:srgbClr val="00B05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5A00BE-5091-6342-69FB-45A5B3AFD6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7125"/>
            <a:ext cx="12192000" cy="2758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0053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2A31D1A2-80A3-FA17-03AD-25730570B52B}"/>
              </a:ext>
            </a:extLst>
          </p:cNvPr>
          <p:cNvSpPr txBox="1">
            <a:spLocks/>
          </p:cNvSpPr>
          <p:nvPr/>
        </p:nvSpPr>
        <p:spPr>
          <a:xfrm>
            <a:off x="11879094" y="67310"/>
            <a:ext cx="31290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he-IL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E5BF412-EFCF-4C51-A2DF-B419076696E3}" type="slidenum">
              <a:rPr lang="he-IL" sz="1600" smtClean="0"/>
              <a:pPr/>
              <a:t>4</a:t>
            </a:fld>
            <a:endParaRPr lang="he-IL" sz="16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C59D532-82AF-50CA-4368-0C4D6961F3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3438"/>
            <a:ext cx="4689951" cy="554477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C6F366D-CC2C-B832-2293-4F6281C5A483}"/>
              </a:ext>
            </a:extLst>
          </p:cNvPr>
          <p:cNvCxnSpPr>
            <a:cxnSpLocks/>
          </p:cNvCxnSpPr>
          <p:nvPr/>
        </p:nvCxnSpPr>
        <p:spPr>
          <a:xfrm flipH="1" flipV="1">
            <a:off x="739302" y="1755404"/>
            <a:ext cx="126460" cy="141051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1757A578-B2F5-B3BC-B9B4-5398300C7940}"/>
              </a:ext>
            </a:extLst>
          </p:cNvPr>
          <p:cNvSpPr/>
          <p:nvPr/>
        </p:nvSpPr>
        <p:spPr>
          <a:xfrm>
            <a:off x="0" y="3165914"/>
            <a:ext cx="2808886" cy="27776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In order to test clipping from the top (row direction) -we changed the value of the first rectangle from 239 to 250 – increase by 11 – to test the clipping. We expect the rectangle will be drawn and the point will be the at B1 max value which is 239!</a:t>
            </a:r>
            <a:endParaRPr lang="he-IL" dirty="0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5DA0A49D-C3CE-453E-8876-932FB2645921}"/>
              </a:ext>
            </a:extLst>
          </p:cNvPr>
          <p:cNvSpPr/>
          <p:nvPr/>
        </p:nvSpPr>
        <p:spPr>
          <a:xfrm>
            <a:off x="4976155" y="1190752"/>
            <a:ext cx="1311613" cy="71984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57A2DCB-EACF-6705-B7B9-88D422394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3973" y="855696"/>
            <a:ext cx="5618028" cy="2972175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11CF4AD-0181-59DA-CF5B-0CABDD73DCB3}"/>
              </a:ext>
            </a:extLst>
          </p:cNvPr>
          <p:cNvCxnSpPr>
            <a:cxnSpLocks/>
          </p:cNvCxnSpPr>
          <p:nvPr/>
        </p:nvCxnSpPr>
        <p:spPr>
          <a:xfrm flipV="1">
            <a:off x="5973861" y="1580082"/>
            <a:ext cx="592766" cy="654929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332E0F5D-0628-644A-6FA1-F09CB804D244}"/>
              </a:ext>
            </a:extLst>
          </p:cNvPr>
          <p:cNvSpPr/>
          <p:nvPr/>
        </p:nvSpPr>
        <p:spPr>
          <a:xfrm>
            <a:off x="6573973" y="1395481"/>
            <a:ext cx="167295" cy="15564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783CCFF-6AC5-A742-9D6B-63E71A0E4482}"/>
              </a:ext>
            </a:extLst>
          </p:cNvPr>
          <p:cNvSpPr/>
          <p:nvPr/>
        </p:nvSpPr>
        <p:spPr>
          <a:xfrm>
            <a:off x="10739336" y="1473302"/>
            <a:ext cx="379379" cy="505838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4CA6545-9642-D8B1-B2A5-98834075A6EE}"/>
              </a:ext>
            </a:extLst>
          </p:cNvPr>
          <p:cNvCxnSpPr>
            <a:cxnSpLocks/>
          </p:cNvCxnSpPr>
          <p:nvPr/>
        </p:nvCxnSpPr>
        <p:spPr>
          <a:xfrm flipV="1">
            <a:off x="10097311" y="2056962"/>
            <a:ext cx="642025" cy="2879387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4BFDB2EA-78BD-7DE7-25D2-12B6687DB527}"/>
              </a:ext>
            </a:extLst>
          </p:cNvPr>
          <p:cNvSpPr/>
          <p:nvPr/>
        </p:nvSpPr>
        <p:spPr>
          <a:xfrm>
            <a:off x="9348281" y="4936349"/>
            <a:ext cx="1760706" cy="53502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dirty="0"/>
              <a:t>As expected!</a:t>
            </a:r>
            <a:endParaRPr lang="he-IL" b="1" dirty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97CEC712-04E7-E6CD-6086-350EC298A9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1216" y="4317368"/>
            <a:ext cx="3919516" cy="2530619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1A0F1456-D0C4-91A7-C985-477BD9363FC8}"/>
              </a:ext>
            </a:extLst>
          </p:cNvPr>
          <p:cNvSpPr/>
          <p:nvPr/>
        </p:nvSpPr>
        <p:spPr>
          <a:xfrm>
            <a:off x="4887845" y="2222040"/>
            <a:ext cx="1311613" cy="59781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The point we test</a:t>
            </a:r>
            <a:endParaRPr lang="he-IL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54A3A84-E332-0276-D639-9C7F8C464510}"/>
              </a:ext>
            </a:extLst>
          </p:cNvPr>
          <p:cNvSpPr/>
          <p:nvPr/>
        </p:nvSpPr>
        <p:spPr>
          <a:xfrm>
            <a:off x="3557916" y="3432707"/>
            <a:ext cx="2879386" cy="82685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The code for preventing clipping in the y direction (located at the header file)</a:t>
            </a:r>
            <a:endParaRPr lang="he-IL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F11C40C-13CA-E2FE-1881-AE37A190D515}"/>
              </a:ext>
            </a:extLst>
          </p:cNvPr>
          <p:cNvSpPr txBox="1"/>
          <p:nvPr/>
        </p:nvSpPr>
        <p:spPr>
          <a:xfrm>
            <a:off x="2143328" y="67310"/>
            <a:ext cx="7263318" cy="5436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he-IL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2400" b="1" u="sng">
                <a:solidFill>
                  <a:srgbClr val="FF0000"/>
                </a:solidFill>
                <a:latin typeface="+mj-lt"/>
                <a:ea typeface="+mj-ea"/>
                <a:cs typeface="+mj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dirty="0">
                <a:solidFill>
                  <a:srgbClr val="0070C0"/>
                </a:solidFill>
              </a:rPr>
              <a:t>11.2 - List of situations tested – </a:t>
            </a:r>
            <a:r>
              <a:rPr lang="en-US" dirty="0">
                <a:solidFill>
                  <a:srgbClr val="00B050"/>
                </a:solidFill>
              </a:rPr>
              <a:t>part 1</a:t>
            </a:r>
          </a:p>
        </p:txBody>
      </p:sp>
    </p:spTree>
    <p:extLst>
      <p:ext uri="{BB962C8B-B14F-4D97-AF65-F5344CB8AC3E}">
        <p14:creationId xmlns:p14="http://schemas.microsoft.com/office/powerpoint/2010/main" val="4158579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E6F5685-C425-67E4-088C-BDDCC727B82A}"/>
              </a:ext>
            </a:extLst>
          </p:cNvPr>
          <p:cNvSpPr txBox="1">
            <a:spLocks/>
          </p:cNvSpPr>
          <p:nvPr/>
        </p:nvSpPr>
        <p:spPr>
          <a:xfrm>
            <a:off x="11879094" y="67310"/>
            <a:ext cx="31290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he-IL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E5BF412-EFCF-4C51-A2DF-B419076696E3}" type="slidenum">
              <a:rPr lang="he-IL" sz="1600" smtClean="0"/>
              <a:pPr/>
              <a:t>5</a:t>
            </a:fld>
            <a:endParaRPr lang="he-IL" sz="16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806BA84-8F15-EA1A-09C9-402F3AC9EE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6439"/>
            <a:ext cx="4749390" cy="510804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EFBD6AF-71D9-BE5E-AE7F-3848E857D86C}"/>
              </a:ext>
            </a:extLst>
          </p:cNvPr>
          <p:cNvCxnSpPr>
            <a:cxnSpLocks/>
          </p:cNvCxnSpPr>
          <p:nvPr/>
        </p:nvCxnSpPr>
        <p:spPr>
          <a:xfrm flipH="1" flipV="1">
            <a:off x="554477" y="1527243"/>
            <a:ext cx="126460" cy="141051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4ADF19F8-10CF-1933-7C30-C4AFDAC82C44}"/>
              </a:ext>
            </a:extLst>
          </p:cNvPr>
          <p:cNvSpPr/>
          <p:nvPr/>
        </p:nvSpPr>
        <p:spPr>
          <a:xfrm>
            <a:off x="-1" y="2986393"/>
            <a:ext cx="2879387" cy="288911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In order to test clipping from the left (column direction) - we changed the value of the first rectangle from 0 to -20  – decreasing by 20 – to test the clipping. We expect the rectangle will be drawn and the point will be the at A min value which is 0!</a:t>
            </a:r>
            <a:endParaRPr lang="he-IL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BD73F33-CC10-0443-3476-33FD5CAE79F2}"/>
              </a:ext>
            </a:extLst>
          </p:cNvPr>
          <p:cNvSpPr/>
          <p:nvPr/>
        </p:nvSpPr>
        <p:spPr>
          <a:xfrm>
            <a:off x="3917841" y="3565992"/>
            <a:ext cx="2879386" cy="82685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The code for preventing clipping in the x direction (located at the header file)</a:t>
            </a:r>
            <a:endParaRPr lang="he-IL" dirty="0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044121DF-EDC2-01F2-41BA-6A76DF8AA1B4}"/>
              </a:ext>
            </a:extLst>
          </p:cNvPr>
          <p:cNvSpPr/>
          <p:nvPr/>
        </p:nvSpPr>
        <p:spPr>
          <a:xfrm>
            <a:off x="4995610" y="916357"/>
            <a:ext cx="1801617" cy="71984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A35F317-16BE-A1F0-69FF-367AFADBFB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4903" y="698184"/>
            <a:ext cx="5167097" cy="3105434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D00AC473-B8AE-AB91-A1A0-B8FAD48F4022}"/>
              </a:ext>
            </a:extLst>
          </p:cNvPr>
          <p:cNvSpPr/>
          <p:nvPr/>
        </p:nvSpPr>
        <p:spPr>
          <a:xfrm>
            <a:off x="7019179" y="1454213"/>
            <a:ext cx="167295" cy="15564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B2F8397-178B-74F9-D712-88AC179B0ACF}"/>
              </a:ext>
            </a:extLst>
          </p:cNvPr>
          <p:cNvSpPr/>
          <p:nvPr/>
        </p:nvSpPr>
        <p:spPr>
          <a:xfrm>
            <a:off x="5333051" y="2280772"/>
            <a:ext cx="1311613" cy="59781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The point we test</a:t>
            </a:r>
            <a:endParaRPr lang="he-IL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E095916-C624-C497-E729-A61058E67F45}"/>
              </a:ext>
            </a:extLst>
          </p:cNvPr>
          <p:cNvCxnSpPr>
            <a:cxnSpLocks/>
          </p:cNvCxnSpPr>
          <p:nvPr/>
        </p:nvCxnSpPr>
        <p:spPr>
          <a:xfrm flipV="1">
            <a:off x="6394581" y="1631024"/>
            <a:ext cx="592766" cy="654929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2E44CC0-6692-9788-2C9D-33B11E087CF5}"/>
              </a:ext>
            </a:extLst>
          </p:cNvPr>
          <p:cNvCxnSpPr>
            <a:cxnSpLocks/>
          </p:cNvCxnSpPr>
          <p:nvPr/>
        </p:nvCxnSpPr>
        <p:spPr>
          <a:xfrm flipV="1">
            <a:off x="10081680" y="1804406"/>
            <a:ext cx="597210" cy="2602224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9E58C674-3462-35C0-3D9C-9231620A20C0}"/>
              </a:ext>
            </a:extLst>
          </p:cNvPr>
          <p:cNvSpPr/>
          <p:nvPr/>
        </p:nvSpPr>
        <p:spPr>
          <a:xfrm>
            <a:off x="9332650" y="4406630"/>
            <a:ext cx="1760706" cy="53502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dirty="0"/>
              <a:t>As expected!</a:t>
            </a:r>
            <a:endParaRPr lang="he-IL" b="1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D2322AA-3A3F-0564-0AC8-F67E331D21E8}"/>
              </a:ext>
            </a:extLst>
          </p:cNvPr>
          <p:cNvSpPr/>
          <p:nvPr/>
        </p:nvSpPr>
        <p:spPr>
          <a:xfrm>
            <a:off x="10678890" y="1298568"/>
            <a:ext cx="379379" cy="505838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88D26F5C-A1F1-F967-4FAF-3BCEF82550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1615" y="4426159"/>
            <a:ext cx="4014324" cy="2413169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92041FE1-363B-F990-58F5-414E4992886B}"/>
              </a:ext>
            </a:extLst>
          </p:cNvPr>
          <p:cNvSpPr txBox="1"/>
          <p:nvPr/>
        </p:nvSpPr>
        <p:spPr>
          <a:xfrm>
            <a:off x="2143328" y="67310"/>
            <a:ext cx="7263318" cy="5436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he-IL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2400" b="1" u="sng">
                <a:solidFill>
                  <a:srgbClr val="FF0000"/>
                </a:solidFill>
                <a:latin typeface="+mj-lt"/>
                <a:ea typeface="+mj-ea"/>
                <a:cs typeface="+mj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dirty="0">
                <a:solidFill>
                  <a:srgbClr val="0070C0"/>
                </a:solidFill>
              </a:rPr>
              <a:t>11.2 - List of situations tested – </a:t>
            </a:r>
            <a:r>
              <a:rPr lang="en-US" dirty="0">
                <a:solidFill>
                  <a:srgbClr val="00B050"/>
                </a:solidFill>
              </a:rPr>
              <a:t>part 2</a:t>
            </a:r>
          </a:p>
        </p:txBody>
      </p:sp>
    </p:spTree>
    <p:extLst>
      <p:ext uri="{BB962C8B-B14F-4D97-AF65-F5344CB8AC3E}">
        <p14:creationId xmlns:p14="http://schemas.microsoft.com/office/powerpoint/2010/main" val="13983200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E6F5685-C425-67E4-088C-BDDCC727B82A}"/>
              </a:ext>
            </a:extLst>
          </p:cNvPr>
          <p:cNvSpPr txBox="1">
            <a:spLocks/>
          </p:cNvSpPr>
          <p:nvPr/>
        </p:nvSpPr>
        <p:spPr>
          <a:xfrm>
            <a:off x="11879094" y="67310"/>
            <a:ext cx="31290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he-IL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E5BF412-EFCF-4C51-A2DF-B419076696E3}" type="slidenum">
              <a:rPr lang="he-IL" sz="1600" smtClean="0"/>
              <a:pPr/>
              <a:t>6</a:t>
            </a:fld>
            <a:endParaRPr lang="he-IL" sz="1600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EFBD6AF-71D9-BE5E-AE7F-3848E857D86C}"/>
              </a:ext>
            </a:extLst>
          </p:cNvPr>
          <p:cNvCxnSpPr>
            <a:cxnSpLocks/>
            <a:endCxn id="3" idx="2"/>
          </p:cNvCxnSpPr>
          <p:nvPr/>
        </p:nvCxnSpPr>
        <p:spPr>
          <a:xfrm flipV="1">
            <a:off x="1175434" y="1523762"/>
            <a:ext cx="1384926" cy="1585524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F9A0293E-CF16-32DD-CAA9-A532C43720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5769" y="610918"/>
            <a:ext cx="5106231" cy="281238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ADF19F8-10CF-1933-7C30-C4AFDAC82C44}"/>
              </a:ext>
            </a:extLst>
          </p:cNvPr>
          <p:cNvSpPr/>
          <p:nvPr/>
        </p:nvSpPr>
        <p:spPr>
          <a:xfrm>
            <a:off x="41702" y="3109286"/>
            <a:ext cx="2879387" cy="288911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In order to test clipping from the bottom (row direction) - we changed the value of the third rectangle from 0 to -10  – decreasing by 10 – to test the clipping. We expect the rectangle will be drawn and the point will be the at B1 min value which is 0!</a:t>
            </a:r>
            <a:endParaRPr lang="he-IL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BD73F33-CC10-0443-3476-33FD5CAE79F2}"/>
              </a:ext>
            </a:extLst>
          </p:cNvPr>
          <p:cNvSpPr/>
          <p:nvPr/>
        </p:nvSpPr>
        <p:spPr>
          <a:xfrm>
            <a:off x="3939932" y="3650511"/>
            <a:ext cx="2879386" cy="82685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The code for preventing clipping in the x direction (located at the header file)</a:t>
            </a:r>
            <a:endParaRPr lang="he-IL" dirty="0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044121DF-EDC2-01F2-41BA-6A76DF8AA1B4}"/>
              </a:ext>
            </a:extLst>
          </p:cNvPr>
          <p:cNvSpPr/>
          <p:nvPr/>
        </p:nvSpPr>
        <p:spPr>
          <a:xfrm>
            <a:off x="5037313" y="1039250"/>
            <a:ext cx="1801617" cy="71984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00AC473-B8AE-AB91-A1A0-B8FAD48F4022}"/>
              </a:ext>
            </a:extLst>
          </p:cNvPr>
          <p:cNvSpPr/>
          <p:nvPr/>
        </p:nvSpPr>
        <p:spPr>
          <a:xfrm>
            <a:off x="9844081" y="3267658"/>
            <a:ext cx="167295" cy="15564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B2F8397-178B-74F9-D712-88AC179B0ACF}"/>
              </a:ext>
            </a:extLst>
          </p:cNvPr>
          <p:cNvSpPr/>
          <p:nvPr/>
        </p:nvSpPr>
        <p:spPr>
          <a:xfrm>
            <a:off x="7689937" y="3709384"/>
            <a:ext cx="1311613" cy="59781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The point we test</a:t>
            </a:r>
            <a:endParaRPr lang="he-IL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E095916-C624-C497-E729-A61058E67F45}"/>
              </a:ext>
            </a:extLst>
          </p:cNvPr>
          <p:cNvCxnSpPr>
            <a:cxnSpLocks/>
            <a:endCxn id="17" idx="3"/>
          </p:cNvCxnSpPr>
          <p:nvPr/>
        </p:nvCxnSpPr>
        <p:spPr>
          <a:xfrm flipV="1">
            <a:off x="8986782" y="3400507"/>
            <a:ext cx="881799" cy="350257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2E44CC0-6692-9788-2C9D-33B11E087CF5}"/>
              </a:ext>
            </a:extLst>
          </p:cNvPr>
          <p:cNvCxnSpPr>
            <a:cxnSpLocks/>
          </p:cNvCxnSpPr>
          <p:nvPr/>
        </p:nvCxnSpPr>
        <p:spPr>
          <a:xfrm flipV="1">
            <a:off x="10123383" y="1776681"/>
            <a:ext cx="585402" cy="275284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9E58C674-3462-35C0-3D9C-9231620A20C0}"/>
              </a:ext>
            </a:extLst>
          </p:cNvPr>
          <p:cNvSpPr/>
          <p:nvPr/>
        </p:nvSpPr>
        <p:spPr>
          <a:xfrm>
            <a:off x="9374353" y="4529523"/>
            <a:ext cx="1760706" cy="53502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dirty="0"/>
              <a:t>As expected!</a:t>
            </a:r>
            <a:endParaRPr lang="he-IL" b="1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D2322AA-3A3F-0564-0AC8-F67E331D21E8}"/>
              </a:ext>
            </a:extLst>
          </p:cNvPr>
          <p:cNvSpPr/>
          <p:nvPr/>
        </p:nvSpPr>
        <p:spPr>
          <a:xfrm>
            <a:off x="10708785" y="1270843"/>
            <a:ext cx="379379" cy="505838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88D26F5C-A1F1-F967-4FAF-3BCEF82550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4680" y="4567724"/>
            <a:ext cx="3809890" cy="229027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461C98D-F05A-E701-936C-4B002A9DDF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06" y="1224613"/>
            <a:ext cx="4953907" cy="299149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BBC5CCB5-0556-98E1-1D53-8229242AE822}"/>
              </a:ext>
            </a:extLst>
          </p:cNvPr>
          <p:cNvSpPr txBox="1"/>
          <p:nvPr/>
        </p:nvSpPr>
        <p:spPr>
          <a:xfrm>
            <a:off x="2143328" y="67310"/>
            <a:ext cx="7263318" cy="5436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he-IL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2400" b="1" u="sng">
                <a:solidFill>
                  <a:srgbClr val="FF0000"/>
                </a:solidFill>
                <a:latin typeface="+mj-lt"/>
                <a:ea typeface="+mj-ea"/>
                <a:cs typeface="+mj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dirty="0">
                <a:solidFill>
                  <a:srgbClr val="0070C0"/>
                </a:solidFill>
              </a:rPr>
              <a:t>11.2 - List of situations tested – </a:t>
            </a:r>
            <a:r>
              <a:rPr lang="en-US" dirty="0">
                <a:solidFill>
                  <a:srgbClr val="00B050"/>
                </a:solidFill>
              </a:rPr>
              <a:t>part 3</a:t>
            </a:r>
          </a:p>
        </p:txBody>
      </p:sp>
    </p:spTree>
    <p:extLst>
      <p:ext uri="{BB962C8B-B14F-4D97-AF65-F5344CB8AC3E}">
        <p14:creationId xmlns:p14="http://schemas.microsoft.com/office/powerpoint/2010/main" val="1352428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E6F5685-C425-67E4-088C-BDDCC727B82A}"/>
              </a:ext>
            </a:extLst>
          </p:cNvPr>
          <p:cNvSpPr txBox="1">
            <a:spLocks/>
          </p:cNvSpPr>
          <p:nvPr/>
        </p:nvSpPr>
        <p:spPr>
          <a:xfrm>
            <a:off x="11879094" y="67310"/>
            <a:ext cx="31290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he-IL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E5BF412-EFCF-4C51-A2DF-B419076696E3}" type="slidenum">
              <a:rPr lang="he-IL" sz="1600" smtClean="0"/>
              <a:pPr/>
              <a:t>7</a:t>
            </a:fld>
            <a:endParaRPr lang="he-IL" sz="16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ADF19F8-10CF-1933-7C30-C4AFDAC82C44}"/>
              </a:ext>
            </a:extLst>
          </p:cNvPr>
          <p:cNvSpPr/>
          <p:nvPr/>
        </p:nvSpPr>
        <p:spPr>
          <a:xfrm>
            <a:off x="-13378" y="3219857"/>
            <a:ext cx="2879387" cy="288911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In order to test clipping from the right (column direction) - we changed the value of the third rectangle from 319 to 340  – decreasing by 21 – to test the clipping. We expect the rectangle will be drawn and the point will be the at A min value which is 319!</a:t>
            </a:r>
            <a:endParaRPr lang="he-IL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BD73F33-CC10-0443-3476-33FD5CAE79F2}"/>
              </a:ext>
            </a:extLst>
          </p:cNvPr>
          <p:cNvSpPr/>
          <p:nvPr/>
        </p:nvSpPr>
        <p:spPr>
          <a:xfrm>
            <a:off x="3904464" y="3705436"/>
            <a:ext cx="2879386" cy="82685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The code for preventing clipping in the y direction (located at the header file)</a:t>
            </a:r>
            <a:endParaRPr lang="he-IL" dirty="0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044121DF-EDC2-01F2-41BA-6A76DF8AA1B4}"/>
              </a:ext>
            </a:extLst>
          </p:cNvPr>
          <p:cNvSpPr/>
          <p:nvPr/>
        </p:nvSpPr>
        <p:spPr>
          <a:xfrm>
            <a:off x="4880266" y="1110355"/>
            <a:ext cx="1801617" cy="71984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17A796A-DB92-0475-B8F3-6DEC305879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0165" y="525717"/>
            <a:ext cx="5371835" cy="2985361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D00AC473-B8AE-AB91-A1A0-B8FAD48F4022}"/>
              </a:ext>
            </a:extLst>
          </p:cNvPr>
          <p:cNvSpPr/>
          <p:nvPr/>
        </p:nvSpPr>
        <p:spPr>
          <a:xfrm>
            <a:off x="9691724" y="3242039"/>
            <a:ext cx="167295" cy="15564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B2F8397-178B-74F9-D712-88AC179B0ACF}"/>
              </a:ext>
            </a:extLst>
          </p:cNvPr>
          <p:cNvSpPr/>
          <p:nvPr/>
        </p:nvSpPr>
        <p:spPr>
          <a:xfrm>
            <a:off x="7634857" y="3819955"/>
            <a:ext cx="1311613" cy="59781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The point we test</a:t>
            </a:r>
            <a:endParaRPr lang="he-IL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E095916-C624-C497-E729-A61058E67F45}"/>
              </a:ext>
            </a:extLst>
          </p:cNvPr>
          <p:cNvCxnSpPr>
            <a:cxnSpLocks/>
            <a:endCxn id="17" idx="3"/>
          </p:cNvCxnSpPr>
          <p:nvPr/>
        </p:nvCxnSpPr>
        <p:spPr>
          <a:xfrm flipV="1">
            <a:off x="8946470" y="3374888"/>
            <a:ext cx="769754" cy="445067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2E44CC0-6692-9788-2C9D-33B11E087CF5}"/>
              </a:ext>
            </a:extLst>
          </p:cNvPr>
          <p:cNvCxnSpPr>
            <a:cxnSpLocks/>
          </p:cNvCxnSpPr>
          <p:nvPr/>
        </p:nvCxnSpPr>
        <p:spPr>
          <a:xfrm flipV="1">
            <a:off x="10068303" y="1750981"/>
            <a:ext cx="585402" cy="2889113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9E58C674-3462-35C0-3D9C-9231620A20C0}"/>
              </a:ext>
            </a:extLst>
          </p:cNvPr>
          <p:cNvSpPr/>
          <p:nvPr/>
        </p:nvSpPr>
        <p:spPr>
          <a:xfrm>
            <a:off x="9319273" y="4640094"/>
            <a:ext cx="1760706" cy="53502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dirty="0"/>
              <a:t>As expected!</a:t>
            </a:r>
            <a:endParaRPr lang="he-IL" b="1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D2322AA-3A3F-0564-0AC8-F67E331D21E8}"/>
              </a:ext>
            </a:extLst>
          </p:cNvPr>
          <p:cNvSpPr/>
          <p:nvPr/>
        </p:nvSpPr>
        <p:spPr>
          <a:xfrm>
            <a:off x="10653705" y="1206315"/>
            <a:ext cx="340467" cy="505838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29A81FF-D2FD-FCB8-924B-DDF2C65F25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5039" y="4578281"/>
            <a:ext cx="3530914" cy="22797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2997B19-30DF-7251-B503-5B3CCB9A73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2948" y="1267401"/>
            <a:ext cx="4713930" cy="405756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EFBD6AF-71D9-BE5E-AE7F-3848E857D86C}"/>
              </a:ext>
            </a:extLst>
          </p:cNvPr>
          <p:cNvCxnSpPr>
            <a:cxnSpLocks/>
          </p:cNvCxnSpPr>
          <p:nvPr/>
        </p:nvCxnSpPr>
        <p:spPr>
          <a:xfrm flipV="1">
            <a:off x="1120354" y="1585609"/>
            <a:ext cx="626975" cy="163424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4C22D05B-0E08-7654-102C-3CB8BD19E3F8}"/>
              </a:ext>
            </a:extLst>
          </p:cNvPr>
          <p:cNvSpPr txBox="1"/>
          <p:nvPr/>
        </p:nvSpPr>
        <p:spPr>
          <a:xfrm>
            <a:off x="2149415" y="-39574"/>
            <a:ext cx="7263318" cy="5436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he-IL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2400" b="1" u="sng">
                <a:solidFill>
                  <a:srgbClr val="FF0000"/>
                </a:solidFill>
                <a:latin typeface="+mj-lt"/>
                <a:ea typeface="+mj-ea"/>
                <a:cs typeface="+mj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dirty="0">
                <a:solidFill>
                  <a:srgbClr val="0070C0"/>
                </a:solidFill>
              </a:rPr>
              <a:t>11.2 - List of situations tested – </a:t>
            </a:r>
            <a:r>
              <a:rPr lang="en-US" dirty="0">
                <a:solidFill>
                  <a:srgbClr val="00B050"/>
                </a:solidFill>
              </a:rPr>
              <a:t>part 4</a:t>
            </a:r>
          </a:p>
        </p:txBody>
      </p:sp>
    </p:spTree>
    <p:extLst>
      <p:ext uri="{BB962C8B-B14F-4D97-AF65-F5344CB8AC3E}">
        <p14:creationId xmlns:p14="http://schemas.microsoft.com/office/powerpoint/2010/main" val="38993736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2A31D1A2-80A3-FA17-03AD-25730570B52B}"/>
              </a:ext>
            </a:extLst>
          </p:cNvPr>
          <p:cNvSpPr txBox="1">
            <a:spLocks/>
          </p:cNvSpPr>
          <p:nvPr/>
        </p:nvSpPr>
        <p:spPr>
          <a:xfrm>
            <a:off x="11879094" y="67310"/>
            <a:ext cx="31290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he-IL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E5BF412-EFCF-4C51-A2DF-B419076696E3}" type="slidenum">
              <a:rPr lang="he-IL" sz="1600" smtClean="0"/>
              <a:pPr/>
              <a:t>8</a:t>
            </a:fld>
            <a:endParaRPr lang="he-IL" sz="1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24825F1-DAB6-BF49-A91C-253DED6CC4DA}"/>
              </a:ext>
            </a:extLst>
          </p:cNvPr>
          <p:cNvSpPr txBox="1"/>
          <p:nvPr/>
        </p:nvSpPr>
        <p:spPr>
          <a:xfrm>
            <a:off x="1893651" y="67310"/>
            <a:ext cx="8404698" cy="9885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defPPr>
              <a:defRPr lang="he-IL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2400" b="1" u="sng">
                <a:solidFill>
                  <a:srgbClr val="FF0000"/>
                </a:solidFill>
                <a:latin typeface="+mj-lt"/>
                <a:ea typeface="+mj-ea"/>
                <a:cs typeface="+mj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dirty="0">
                <a:solidFill>
                  <a:srgbClr val="0070C0"/>
                </a:solidFill>
              </a:rPr>
              <a:t>11.3 - For the specific test images (see 11.2) - relevant profiles and refer relevant lines of code to prove that specific test having specific rectangle were created as required – </a:t>
            </a:r>
            <a:r>
              <a:rPr lang="en-US" dirty="0">
                <a:solidFill>
                  <a:srgbClr val="00B050"/>
                </a:solidFill>
              </a:rPr>
              <a:t>part 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03A6B1F-28E6-1C60-494A-A15628CA83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55897"/>
            <a:ext cx="3559108" cy="2671893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6697FB14-9BF2-9827-6B70-9F09A1223520}"/>
              </a:ext>
            </a:extLst>
          </p:cNvPr>
          <p:cNvGrpSpPr/>
          <p:nvPr/>
        </p:nvGrpSpPr>
        <p:grpSpPr>
          <a:xfrm>
            <a:off x="3792975" y="1055897"/>
            <a:ext cx="2403543" cy="2548201"/>
            <a:chOff x="4697648" y="1326172"/>
            <a:chExt cx="2403543" cy="254820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0C624EC-6C6F-9921-E07F-ED5625A65DF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97648" y="1326172"/>
              <a:ext cx="2403543" cy="2548201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9B0060A-851E-5DD2-F917-7F0984D0BCBA}"/>
                </a:ext>
              </a:extLst>
            </p:cNvPr>
            <p:cNvSpPr/>
            <p:nvPr/>
          </p:nvSpPr>
          <p:spPr>
            <a:xfrm>
              <a:off x="5381314" y="2347352"/>
              <a:ext cx="340467" cy="969779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BC8FDEA6-A22F-057D-8B22-494F0EAFB9E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345"/>
          <a:stretch/>
        </p:blipFill>
        <p:spPr>
          <a:xfrm>
            <a:off x="0" y="3810825"/>
            <a:ext cx="6264946" cy="2852622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B52D9D1-D7A4-9A47-2CBC-2CC225BD0FAD}"/>
              </a:ext>
            </a:extLst>
          </p:cNvPr>
          <p:cNvCxnSpPr>
            <a:cxnSpLocks/>
          </p:cNvCxnSpPr>
          <p:nvPr/>
        </p:nvCxnSpPr>
        <p:spPr>
          <a:xfrm>
            <a:off x="6361890" y="1055897"/>
            <a:ext cx="0" cy="5870197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DCD1D4AD-EC4F-392D-3AFD-10BC6A2B68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85576" y="1150173"/>
            <a:ext cx="2206424" cy="235964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CC1F8EB-CDBD-E8DF-2327-7699591C20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70404" y="1055897"/>
            <a:ext cx="3162300" cy="2400300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E2010B4-E904-C1B1-E2BB-3F6E874F2097}"/>
              </a:ext>
            </a:extLst>
          </p:cNvPr>
          <p:cNvCxnSpPr>
            <a:cxnSpLocks/>
          </p:cNvCxnSpPr>
          <p:nvPr/>
        </p:nvCxnSpPr>
        <p:spPr>
          <a:xfrm flipV="1">
            <a:off x="2072964" y="1579541"/>
            <a:ext cx="160533" cy="580864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BFEA94E-A506-3661-2CB5-97F620FE428E}"/>
              </a:ext>
            </a:extLst>
          </p:cNvPr>
          <p:cNvCxnSpPr>
            <a:cxnSpLocks/>
          </p:cNvCxnSpPr>
          <p:nvPr/>
        </p:nvCxnSpPr>
        <p:spPr>
          <a:xfrm>
            <a:off x="8033060" y="1150173"/>
            <a:ext cx="599834" cy="77443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0" name="Picture 29">
            <a:extLst>
              <a:ext uri="{FF2B5EF4-FFF2-40B4-BE49-F238E27FC236}">
                <a16:creationId xmlns:a16="http://schemas.microsoft.com/office/drawing/2014/main" id="{4321A438-BBE7-F54E-03DA-C647DD865E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39444" y="4120272"/>
            <a:ext cx="5715000" cy="2543175"/>
          </a:xfrm>
          <a:prstGeom prst="rect">
            <a:avLst/>
          </a:prstGeom>
        </p:spPr>
      </p:pic>
      <p:sp>
        <p:nvSpPr>
          <p:cNvPr id="33" name="Oval 32">
            <a:extLst>
              <a:ext uri="{FF2B5EF4-FFF2-40B4-BE49-F238E27FC236}">
                <a16:creationId xmlns:a16="http://schemas.microsoft.com/office/drawing/2014/main" id="{A4268847-73EF-FFF8-EEAE-BC27CECB5CD7}"/>
              </a:ext>
            </a:extLst>
          </p:cNvPr>
          <p:cNvSpPr/>
          <p:nvPr/>
        </p:nvSpPr>
        <p:spPr>
          <a:xfrm>
            <a:off x="1866062" y="2107448"/>
            <a:ext cx="265889" cy="30069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a</a:t>
            </a:r>
            <a:endParaRPr lang="he-IL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5DE090C6-3386-F624-0A4C-487044E49F1B}"/>
              </a:ext>
            </a:extLst>
          </p:cNvPr>
          <p:cNvSpPr/>
          <p:nvPr/>
        </p:nvSpPr>
        <p:spPr>
          <a:xfrm>
            <a:off x="7823680" y="999826"/>
            <a:ext cx="265889" cy="30069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b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41537212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EB9D99E0-33BC-37B4-3E90-9F3F1C80C41A}"/>
              </a:ext>
            </a:extLst>
          </p:cNvPr>
          <p:cNvSpPr txBox="1">
            <a:spLocks/>
          </p:cNvSpPr>
          <p:nvPr/>
        </p:nvSpPr>
        <p:spPr>
          <a:xfrm>
            <a:off x="11879094" y="67310"/>
            <a:ext cx="31290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he-IL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E5BF412-EFCF-4C51-A2DF-B419076696E3}" type="slidenum">
              <a:rPr lang="he-IL" sz="1600" smtClean="0"/>
              <a:pPr/>
              <a:t>9</a:t>
            </a:fld>
            <a:endParaRPr lang="he-IL" sz="1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820F65-BFAD-E339-D962-6FF252C02EED}"/>
              </a:ext>
            </a:extLst>
          </p:cNvPr>
          <p:cNvSpPr txBox="1"/>
          <p:nvPr/>
        </p:nvSpPr>
        <p:spPr>
          <a:xfrm>
            <a:off x="1893651" y="67310"/>
            <a:ext cx="8404698" cy="9885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defPPr>
              <a:defRPr lang="he-IL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2400" b="1" u="sng">
                <a:solidFill>
                  <a:srgbClr val="FF0000"/>
                </a:solidFill>
                <a:latin typeface="+mj-lt"/>
                <a:ea typeface="+mj-ea"/>
                <a:cs typeface="+mj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dirty="0">
                <a:solidFill>
                  <a:srgbClr val="0070C0"/>
                </a:solidFill>
              </a:rPr>
              <a:t>11.3 - For the specific test images (see 11.2) - relevant profiles and refer relevant lines of code to prove that specific test having specific rectangle were created as required – </a:t>
            </a:r>
            <a:r>
              <a:rPr lang="en-US" dirty="0">
                <a:solidFill>
                  <a:srgbClr val="00B050"/>
                </a:solidFill>
              </a:rPr>
              <a:t>part 2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096F49E9-1611-0A30-C462-A885B7B73CA2}"/>
                  </a:ext>
                </a:extLst>
              </p:cNvPr>
              <p:cNvSpPr/>
              <p:nvPr/>
            </p:nvSpPr>
            <p:spPr>
              <a:xfrm>
                <a:off x="713362" y="1964491"/>
                <a:ext cx="4299626" cy="988587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r>
                  <a:rPr lang="en-US" dirty="0"/>
                  <a:t>For point b : 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𝑡𝑟𝑎𝑛𝑠𝑝𝑎𝑟𝑒𝑛𝑐𝑦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150</m:t>
                    </m:r>
                  </m:oMath>
                </a14:m>
                <a:endParaRPr lang="en-US" dirty="0"/>
              </a:p>
              <a:p>
                <a:pPr algn="ctr"/>
                <a:r>
                  <a:rPr lang="en-US" dirty="0"/>
                  <a:t>        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𝑔𝑟𝑎𝑦𝑙𝑒𝑣𝑒𝑙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150</m:t>
                    </m:r>
                  </m:oMath>
                </a14:m>
                <a:endParaRPr lang="he-IL" dirty="0"/>
              </a:p>
            </p:txBody>
          </p:sp>
        </mc:Choice>
        <mc:Fallback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096F49E9-1611-0A30-C462-A885B7B73C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362" y="1964491"/>
                <a:ext cx="4299626" cy="9885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21D9E055-2BC6-8D4A-873B-CC7932E35AFC}"/>
                  </a:ext>
                </a:extLst>
              </p:cNvPr>
              <p:cNvSpPr/>
              <p:nvPr/>
            </p:nvSpPr>
            <p:spPr>
              <a:xfrm>
                <a:off x="6478621" y="1964491"/>
                <a:ext cx="4299626" cy="988587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r>
                  <a:rPr lang="en-US" dirty="0"/>
                  <a:t>For point a : 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𝑡𝑟𝑎𝑛𝑠𝑝𝑎𝑟𝑒𝑛𝑐𝑦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20</m:t>
                    </m:r>
                  </m:oMath>
                </a14:m>
                <a:endParaRPr lang="en-US" dirty="0"/>
              </a:p>
              <a:p>
                <a:pPr algn="ctr"/>
                <a:r>
                  <a:rPr lang="en-US" dirty="0"/>
                  <a:t>        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𝑔𝑟𝑎𝑦𝑙𝑒𝑣𝑒𝑙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20</m:t>
                    </m:r>
                  </m:oMath>
                </a14:m>
                <a:endParaRPr lang="he-IL" dirty="0"/>
              </a:p>
            </p:txBody>
          </p:sp>
        </mc:Choice>
        <mc:Fallback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21D9E055-2BC6-8D4A-873B-CC7932E35AF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8621" y="1964491"/>
                <a:ext cx="4299626" cy="9885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מציין מיקום תוכן 2">
            <a:extLst>
              <a:ext uri="{FF2B5EF4-FFF2-40B4-BE49-F238E27FC236}">
                <a16:creationId xmlns:a16="http://schemas.microsoft.com/office/drawing/2014/main" id="{E0FDC830-2AA2-F9A5-3A2D-5E96A04D1D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0988" y="1298592"/>
            <a:ext cx="11086289" cy="423204"/>
          </a:xfr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>
            <a:normAutofit fontScale="40000" lnSpcReduction="20000"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 b="1" i="0" u="none" strike="noStrike" dirty="0">
                <a:effectLst/>
                <a:latin typeface="Calibri" panose="020F0502020204030204" pitchFamily="34" charset="0"/>
              </a:rPr>
              <a:t>   image</a:t>
            </a:r>
            <a:r>
              <a:rPr lang="en-US" sz="5500" b="0" i="0" u="none" strike="noStrike" dirty="0">
                <a:effectLst/>
                <a:latin typeface="Calibri" panose="020F0502020204030204" pitchFamily="34" charset="0"/>
              </a:rPr>
              <a:t>[row,col] =  transparency*i</a:t>
            </a:r>
            <a:r>
              <a:rPr lang="en-US" sz="5500" b="1" i="0" u="none" strike="noStrike" dirty="0">
                <a:effectLst/>
                <a:latin typeface="Calibri" panose="020F0502020204030204" pitchFamily="34" charset="0"/>
              </a:rPr>
              <a:t>mage</a:t>
            </a:r>
            <a:r>
              <a:rPr lang="en-US" sz="5500" b="0" i="0" u="none" strike="noStrike" dirty="0">
                <a:effectLst/>
                <a:latin typeface="Calibri" panose="020F0502020204030204" pitchFamily="34" charset="0"/>
              </a:rPr>
              <a:t>[row,col]/255.0</a:t>
            </a:r>
            <a:r>
              <a:rPr lang="en-US" sz="5500" dirty="0"/>
              <a:t> </a:t>
            </a:r>
            <a:r>
              <a:rPr lang="en-US" sz="5500" b="0" i="0" u="none" strike="noStrike" dirty="0">
                <a:effectLst/>
                <a:latin typeface="Calibri" panose="020F0502020204030204" pitchFamily="34" charset="0"/>
              </a:rPr>
              <a:t>+ (255-transparency)*grayLevel/255.0</a:t>
            </a:r>
            <a:endParaRPr lang="en-US" sz="5500" b="0" dirty="0">
              <a:effectLst/>
            </a:endParaRPr>
          </a:p>
          <a:p>
            <a:pPr marL="0" indent="0" algn="l">
              <a:buNone/>
            </a:pPr>
            <a:endParaRPr lang="he-IL" sz="2200" dirty="0"/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AFF37319-BD71-988F-4BF4-7F367AF09C91}"/>
              </a:ext>
            </a:extLst>
          </p:cNvPr>
          <p:cNvSpPr/>
          <p:nvPr/>
        </p:nvSpPr>
        <p:spPr>
          <a:xfrm>
            <a:off x="2470826" y="3083668"/>
            <a:ext cx="301557" cy="1391055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88938908-960D-4219-4CF4-3535221FCF9A}"/>
              </a:ext>
            </a:extLst>
          </p:cNvPr>
          <p:cNvSpPr/>
          <p:nvPr/>
        </p:nvSpPr>
        <p:spPr>
          <a:xfrm>
            <a:off x="8868383" y="3083667"/>
            <a:ext cx="301557" cy="1391055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8F75C3EF-9DA3-7370-1E1E-10BEC800B913}"/>
                  </a:ext>
                </a:extLst>
              </p:cNvPr>
              <p:cNvSpPr/>
              <p:nvPr/>
            </p:nvSpPr>
            <p:spPr>
              <a:xfrm>
                <a:off x="0" y="4605313"/>
                <a:ext cx="5408578" cy="739302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𝑖𝑚𝑎𝑔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150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211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255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255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150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150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255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186</m:t>
                      </m:r>
                    </m:oMath>
                  </m:oMathPara>
                </a14:m>
                <a:endParaRPr lang="he-IL" dirty="0"/>
              </a:p>
            </p:txBody>
          </p:sp>
        </mc:Choice>
        <mc:Fallback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8F75C3EF-9DA3-7370-1E1E-10BEC800B9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605313"/>
                <a:ext cx="5408578" cy="73930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5679DF6E-C2DF-BFC3-8496-FDB7CE2FF53C}"/>
                  </a:ext>
                </a:extLst>
              </p:cNvPr>
              <p:cNvSpPr/>
              <p:nvPr/>
            </p:nvSpPr>
            <p:spPr>
              <a:xfrm>
                <a:off x="6783422" y="4605311"/>
                <a:ext cx="5408578" cy="739302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𝑖𝑚𝑎𝑔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38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255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255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20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20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255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21</m:t>
                      </m:r>
                    </m:oMath>
                  </m:oMathPara>
                </a14:m>
                <a:endParaRPr lang="he-IL" dirty="0"/>
              </a:p>
            </p:txBody>
          </p:sp>
        </mc:Choice>
        <mc:Fallback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5679DF6E-C2DF-BFC3-8496-FDB7CE2FF53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3422" y="4605311"/>
                <a:ext cx="5408578" cy="73930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605815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1230</TotalTime>
  <Words>926</Words>
  <Application>Microsoft Office PowerPoint</Application>
  <PresentationFormat>Widescreen</PresentationFormat>
  <Paragraphs>107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Aptos</vt:lpstr>
      <vt:lpstr>Aptos Display</vt:lpstr>
      <vt:lpstr>Arial</vt:lpstr>
      <vt:lpstr>Calibri</vt:lpstr>
      <vt:lpstr>Cambria Math</vt:lpstr>
      <vt:lpstr>Office Theme</vt:lpstr>
      <vt:lpstr>Course: Image Processing 31651 Assignment #11 Synthetic Image Creation (Part 1) – version 3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omri pony</dc:creator>
  <cp:lastModifiedBy>omri pony</cp:lastModifiedBy>
  <cp:revision>11</cp:revision>
  <dcterms:created xsi:type="dcterms:W3CDTF">2024-07-28T10:56:35Z</dcterms:created>
  <dcterms:modified xsi:type="dcterms:W3CDTF">2024-07-29T07:27:00Z</dcterms:modified>
</cp:coreProperties>
</file>